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61" r:id="rId6"/>
    <p:sldId id="272" r:id="rId7"/>
    <p:sldId id="267" r:id="rId8"/>
    <p:sldId id="264" r:id="rId9"/>
    <p:sldId id="271" r:id="rId10"/>
    <p:sldId id="265" r:id="rId11"/>
    <p:sldId id="268" r:id="rId12"/>
    <p:sldId id="269" r:id="rId13"/>
    <p:sldId id="270" r:id="rId14"/>
    <p:sldId id="266"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8" d="100"/>
          <a:sy n="98" d="100"/>
        </p:scale>
        <p:origin x="-928"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7" name="Freeform 6"/>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chemeClr val="accent1"/>
              </a:gs>
              <a:gs pos="14000">
                <a:schemeClr val="accent1">
                  <a:lumMod val="60000"/>
                  <a:lumOff val="40000"/>
                </a:schemeClr>
              </a:gs>
              <a:gs pos="83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chemeClr val="accent1">
                  <a:alpha val="0"/>
                </a:schemeClr>
              </a:gs>
              <a:gs pos="57000">
                <a:schemeClr val="accent1">
                  <a:lumMod val="40000"/>
                  <a:lumOff val="60000"/>
                </a:schemeClr>
              </a:gs>
              <a:gs pos="100000">
                <a:schemeClr val="accent1">
                  <a:alpha val="0"/>
                </a:scheme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9" name="Freeform 8"/>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3">
                  <a:lumMod val="40000"/>
                  <a:lumOff val="60000"/>
                </a:schemeClr>
              </a:gs>
              <a:gs pos="50000">
                <a:schemeClr val="accent3"/>
              </a:gs>
              <a:gs pos="100000">
                <a:schemeClr val="accent3">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b="1"/>
          </a:p>
        </p:txBody>
      </p:sp>
      <p:sp>
        <p:nvSpPr>
          <p:cNvPr id="2" name="Title 1"/>
          <p:cNvSpPr>
            <a:spLocks noGrp="1"/>
          </p:cNvSpPr>
          <p:nvPr>
            <p:ph type="ctrTitle"/>
          </p:nvPr>
        </p:nvSpPr>
        <p:spPr>
          <a:xfrm>
            <a:off x="4572000" y="1676400"/>
            <a:ext cx="3886200" cy="1524000"/>
          </a:xfrm>
        </p:spPr>
        <p:txBody>
          <a:bodyPr anchor="b" anchorCtr="0"/>
          <a:lstStyle>
            <a:lvl1pPr algn="l">
              <a:defRPr/>
            </a:lvl1pPr>
          </a:lstStyle>
          <a:p>
            <a:r>
              <a:rPr lang="it-IT" smtClean="0"/>
              <a:t>Fare clic per modificare stile</a:t>
            </a:r>
            <a:endParaRPr lang="en-US" dirty="0"/>
          </a:p>
        </p:txBody>
      </p:sp>
      <p:sp>
        <p:nvSpPr>
          <p:cNvPr id="3" name="Subtitle 2"/>
          <p:cNvSpPr>
            <a:spLocks noGrp="1"/>
          </p:cNvSpPr>
          <p:nvPr>
            <p:ph type="subTitle" idx="1"/>
          </p:nvPr>
        </p:nvSpPr>
        <p:spPr>
          <a:xfrm>
            <a:off x="4572000" y="3203574"/>
            <a:ext cx="3886200" cy="1825625"/>
          </a:xfrm>
        </p:spPr>
        <p:txBody>
          <a:bodyPr>
            <a:normAutofit/>
          </a:bodyPr>
          <a:lstStyle>
            <a:lvl1pPr marL="0" indent="0" algn="l">
              <a:buNone/>
              <a:defRPr sz="20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9EB5ECD5-515E-4817-8A06-1D2ED2C83850}" type="datetime4">
              <a:rPr lang="en-US" smtClean="0"/>
              <a:pPr/>
              <a:t>febbraio 15, 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normAutofit/>
          </a:bodyPr>
          <a:lstStyle/>
          <a:p>
            <a:fld id="{1D72EBF8-7CF5-44B7-B2BF-E22DE4D0703D}"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7" name="Freeform 6"/>
          <p:cNvSpPr/>
          <p:nvPr userDrawn="1"/>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userDrawn="1"/>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userDrawn="1"/>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userDrawn="1"/>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it-IT" smtClean="0"/>
              <a:t>Fare clic per modificare stile</a:t>
            </a:r>
            <a:endParaRPr lang="en-US"/>
          </a:p>
        </p:txBody>
      </p:sp>
      <p:sp>
        <p:nvSpPr>
          <p:cNvPr id="3" name="Vertical Text Placeholder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BA5B59F4-DDCB-41FF-83F5-A48440F36FA7}" type="datetime4">
              <a:rPr lang="en-US" smtClean="0"/>
              <a:pPr/>
              <a:t>febbraio 15, 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2EBF8-7CF5-44B7-B2BF-E22DE4D0703D}"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7" name="Freeform 6"/>
          <p:cNvSpPr/>
          <p:nvPr userDrawn="1"/>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userDrawn="1"/>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userDrawn="1"/>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userDrawn="1"/>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it-IT" smtClean="0"/>
              <a:t>Fare clic per modificare stile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48056348-D703-428C-A1C4-7D6796EF5F41}" type="datetime4">
              <a:rPr lang="en-US" smtClean="0"/>
              <a:pPr/>
              <a:t>febbraio 15, 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2EBF8-7CF5-44B7-B2BF-E22DE4D0703D}"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it-IT" smtClean="0"/>
              <a:t>Fare clic per modificare stile</a:t>
            </a:r>
            <a:endParaRPr lang="en-US"/>
          </a:p>
        </p:txBody>
      </p:sp>
      <p:sp>
        <p:nvSpPr>
          <p:cNvPr id="3" name="Content Placeholder 2"/>
          <p:cNvSpPr>
            <a:spLocks noGrp="1"/>
          </p:cNvSpPr>
          <p:nvPr>
            <p:ph idx="1"/>
          </p:nvPr>
        </p:nvSpPr>
        <p:spPr>
          <a:xfrm>
            <a:off x="685800" y="1600201"/>
            <a:ext cx="7772400" cy="3733800"/>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732D1919-1B5F-4141-B613-3E5C6008A186}" type="datetime4">
              <a:rPr lang="en-US" smtClean="0"/>
              <a:pPr/>
              <a:t>febbraio 15, 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2EBF8-7CF5-44B7-B2BF-E22DE4D0703D}"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7" name="Freeform 6"/>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1">
                  <a:lumMod val="40000"/>
                  <a:lumOff val="60000"/>
                </a:schemeClr>
              </a:gs>
              <a:gs pos="50000">
                <a:schemeClr val="accent1"/>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000000"/>
              </a:gs>
              <a:gs pos="14000">
                <a:srgbClr val="333333"/>
              </a:gs>
              <a:gs pos="83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9" name="Freeform 8"/>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rgbClr val="000000">
                  <a:alpha val="0"/>
                </a:srgbClr>
              </a:gs>
              <a:gs pos="57000">
                <a:srgbClr val="4D4D4D"/>
              </a:gs>
              <a:gs pos="100000">
                <a:srgbClr val="000000">
                  <a:alpha val="0"/>
                </a:srgb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722313" y="3633787"/>
            <a:ext cx="7772400" cy="1362075"/>
          </a:xfrm>
        </p:spPr>
        <p:txBody>
          <a:bodyPr anchor="t"/>
          <a:lstStyle>
            <a:lvl1pPr algn="l">
              <a:defRPr sz="4000" b="0" i="0" cap="all" baseline="0"/>
            </a:lvl1pPr>
          </a:lstStyle>
          <a:p>
            <a:r>
              <a:rPr lang="it-IT" smtClean="0"/>
              <a:t>Fare clic per modificare stile</a:t>
            </a:r>
            <a:endParaRPr lang="en-US" dirty="0"/>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AD22427-B1DD-49E6-9F05-DE0F1467D7DC}" type="datetime4">
              <a:rPr lang="en-US" smtClean="0"/>
              <a:pPr/>
              <a:t>febbraio 15, 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2EBF8-7CF5-44B7-B2BF-E22DE4D0703D}"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uto 2">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it-IT" smtClean="0"/>
              <a:t>Fare clic per modificare stile</a:t>
            </a:r>
            <a:endParaRPr lang="en-US"/>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BCCA7B5-8BC9-491C-A887-7C3E7ED947D8}" type="datetime4">
              <a:rPr lang="en-US" smtClean="0"/>
              <a:pPr/>
              <a:t>febbraio 15, 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72EBF8-7CF5-44B7-B2BF-E22DE4D0703D}" type="slidenum">
              <a:rPr lang="en-US" smtClean="0"/>
              <a:pPr/>
              <a:t>‹n.›</a:t>
            </a:fld>
            <a:endParaRPr lang="en-US"/>
          </a:p>
        </p:txBody>
      </p:sp>
      <p:sp>
        <p:nvSpPr>
          <p:cNvPr id="13" name="Content Placeholder 12"/>
          <p:cNvSpPr>
            <a:spLocks noGrp="1"/>
          </p:cNvSpPr>
          <p:nvPr>
            <p:ph sz="quarter" idx="13"/>
          </p:nvPr>
        </p:nvSpPr>
        <p:spPr>
          <a:xfrm>
            <a:off x="685800" y="1536192"/>
            <a:ext cx="3657600" cy="3877056"/>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15" name="Content Placeholder 14"/>
          <p:cNvSpPr>
            <a:spLocks noGrp="1"/>
          </p:cNvSpPr>
          <p:nvPr>
            <p:ph sz="quarter" idx="14"/>
          </p:nvPr>
        </p:nvSpPr>
        <p:spPr>
          <a:xfrm>
            <a:off x="4800600" y="1536192"/>
            <a:ext cx="3657600" cy="3877056"/>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fronto">
    <p:spTree>
      <p:nvGrpSpPr>
        <p:cNvPr id="1" name=""/>
        <p:cNvGrpSpPr/>
        <p:nvPr/>
      </p:nvGrpSpPr>
      <p:grpSpPr>
        <a:xfrm>
          <a:off x="0" y="0"/>
          <a:ext cx="0" cy="0"/>
          <a:chOff x="0" y="0"/>
          <a:chExt cx="0" cy="0"/>
        </a:xfrm>
      </p:grpSpPr>
      <p:sp>
        <p:nvSpPr>
          <p:cNvPr id="10" name="Freeform 9"/>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1" name="Freeform 10"/>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it-IT" smtClean="0"/>
              <a:t>Fare clic per modificare stile</a:t>
            </a:r>
            <a:endParaRPr lang="en-US"/>
          </a:p>
        </p:txBody>
      </p:sp>
      <p:sp>
        <p:nvSpPr>
          <p:cNvPr id="3" name="Text Placeholder 2"/>
          <p:cNvSpPr>
            <a:spLocks noGrp="1"/>
          </p:cNvSpPr>
          <p:nvPr>
            <p:ph type="body" idx="1"/>
          </p:nvPr>
        </p:nvSpPr>
        <p:spPr>
          <a:xfrm>
            <a:off x="685800" y="1535113"/>
            <a:ext cx="3657600" cy="639762"/>
          </a:xfrm>
        </p:spPr>
        <p:txBody>
          <a:bodyPr anchor="b">
            <a:normAutofit/>
          </a:bodyPr>
          <a:lstStyle>
            <a:lvl1pPr marL="0" indent="0">
              <a:buNone/>
              <a:defRPr sz="2000" b="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5" name="Text Placeholder 4"/>
          <p:cNvSpPr>
            <a:spLocks noGrp="1"/>
          </p:cNvSpPr>
          <p:nvPr>
            <p:ph type="body" sz="quarter" idx="3"/>
          </p:nvPr>
        </p:nvSpPr>
        <p:spPr>
          <a:xfrm>
            <a:off x="4800600" y="1535113"/>
            <a:ext cx="3657600" cy="639762"/>
          </a:xfrm>
        </p:spPr>
        <p:txBody>
          <a:bodyPr anchor="b">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12" name="Freeform 11"/>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BDA18ED0-40F2-434C-A848-B92581875164}" type="datetime4">
              <a:rPr lang="en-US" smtClean="0"/>
              <a:pPr/>
              <a:t>febbraio 15, 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72EBF8-7CF5-44B7-B2BF-E22DE4D0703D}" type="slidenum">
              <a:rPr lang="en-US" smtClean="0"/>
              <a:pPr/>
              <a:t>‹n.›</a:t>
            </a:fld>
            <a:endParaRPr lang="en-US"/>
          </a:p>
        </p:txBody>
      </p:sp>
      <p:sp>
        <p:nvSpPr>
          <p:cNvPr id="15" name="Content Placeholder 14"/>
          <p:cNvSpPr>
            <a:spLocks noGrp="1"/>
          </p:cNvSpPr>
          <p:nvPr>
            <p:ph sz="quarter" idx="13"/>
          </p:nvPr>
        </p:nvSpPr>
        <p:spPr>
          <a:xfrm>
            <a:off x="685800" y="2209800"/>
            <a:ext cx="3657600" cy="3200400"/>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17" name="Content Placeholder 16"/>
          <p:cNvSpPr>
            <a:spLocks noGrp="1"/>
          </p:cNvSpPr>
          <p:nvPr>
            <p:ph sz="quarter" idx="14"/>
          </p:nvPr>
        </p:nvSpPr>
        <p:spPr>
          <a:xfrm>
            <a:off x="4800600" y="2209800"/>
            <a:ext cx="3657600" cy="3200400"/>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6" name="Freeform 5"/>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it-IT" smtClean="0"/>
              <a:t>Fare clic per modificare stile</a:t>
            </a:r>
            <a:endParaRPr lang="en-US"/>
          </a:p>
        </p:txBody>
      </p:sp>
      <p:sp>
        <p:nvSpPr>
          <p:cNvPr id="8" name="Freeform 7"/>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7855437F-F4F9-44A9-B4D3-9191CA04E889}" type="datetime4">
              <a:rPr lang="en-US" smtClean="0"/>
              <a:pPr/>
              <a:t>febbraio 15, 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72EBF8-7CF5-44B7-B2BF-E22DE4D0703D}"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5" name="Freeform 4"/>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3"/>
              </a:gs>
              <a:gs pos="50000">
                <a:schemeClr val="accent3">
                  <a:lumMod val="40000"/>
                  <a:lumOff val="60000"/>
                </a:schemeClr>
              </a:gs>
              <a:gs pos="5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6" name="Freeform 5"/>
          <p:cNvSpPr/>
          <p:nvPr/>
        </p:nvSpPr>
        <p:spPr>
          <a:xfrm>
            <a:off x="0" y="5381627"/>
            <a:ext cx="3286124" cy="1207294"/>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6996854"/>
              <a:gd name="connsiteY0" fmla="*/ 0 h 1571625"/>
              <a:gd name="connsiteX1" fmla="*/ 6996854 w 6996854"/>
              <a:gd name="connsiteY1" fmla="*/ 1266825 h 1571625"/>
              <a:gd name="connsiteX2" fmla="*/ 0 w 6996854"/>
              <a:gd name="connsiteY2" fmla="*/ 1571625 h 1571625"/>
              <a:gd name="connsiteX3" fmla="*/ 0 w 6996854"/>
              <a:gd name="connsiteY3" fmla="*/ 0 h 1571625"/>
              <a:gd name="connsiteX0" fmla="*/ 0 w 7583417"/>
              <a:gd name="connsiteY0" fmla="*/ 0 h 800100"/>
              <a:gd name="connsiteX1" fmla="*/ 7583417 w 7583417"/>
              <a:gd name="connsiteY1" fmla="*/ 495300 h 800100"/>
              <a:gd name="connsiteX2" fmla="*/ 586563 w 7583417"/>
              <a:gd name="connsiteY2" fmla="*/ 800100 h 800100"/>
              <a:gd name="connsiteX3" fmla="*/ 0 w 7583417"/>
              <a:gd name="connsiteY3" fmla="*/ 0 h 800100"/>
              <a:gd name="connsiteX0" fmla="*/ 0 w 7017803"/>
              <a:gd name="connsiteY0" fmla="*/ 0 h 1200150"/>
              <a:gd name="connsiteX1" fmla="*/ 7017803 w 7017803"/>
              <a:gd name="connsiteY1" fmla="*/ 895350 h 1200150"/>
              <a:gd name="connsiteX2" fmla="*/ 20949 w 7017803"/>
              <a:gd name="connsiteY2" fmla="*/ 1200150 h 1200150"/>
              <a:gd name="connsiteX3" fmla="*/ 0 w 7017803"/>
              <a:gd name="connsiteY3" fmla="*/ 0 h 1200150"/>
              <a:gd name="connsiteX0" fmla="*/ 0 w 6410292"/>
              <a:gd name="connsiteY0" fmla="*/ 0 h 1752600"/>
              <a:gd name="connsiteX1" fmla="*/ 6410292 w 6410292"/>
              <a:gd name="connsiteY1" fmla="*/ 1752600 h 1752600"/>
              <a:gd name="connsiteX2" fmla="*/ 20949 w 6410292"/>
              <a:gd name="connsiteY2" fmla="*/ 1200150 h 1752600"/>
              <a:gd name="connsiteX3" fmla="*/ 0 w 6410292"/>
              <a:gd name="connsiteY3" fmla="*/ 0 h 1752600"/>
              <a:gd name="connsiteX0" fmla="*/ 0 w 7227290"/>
              <a:gd name="connsiteY0" fmla="*/ 0 h 1200150"/>
              <a:gd name="connsiteX1" fmla="*/ 7227290 w 7227290"/>
              <a:gd name="connsiteY1" fmla="*/ 885825 h 1200150"/>
              <a:gd name="connsiteX2" fmla="*/ 20949 w 7227290"/>
              <a:gd name="connsiteY2" fmla="*/ 1200150 h 1200150"/>
              <a:gd name="connsiteX3" fmla="*/ 0 w 7227290"/>
              <a:gd name="connsiteY3" fmla="*/ 0 h 1200150"/>
              <a:gd name="connsiteX0" fmla="*/ 0 w 7227290"/>
              <a:gd name="connsiteY0" fmla="*/ 0 h 885825"/>
              <a:gd name="connsiteX1" fmla="*/ 7227290 w 7227290"/>
              <a:gd name="connsiteY1" fmla="*/ 885825 h 885825"/>
              <a:gd name="connsiteX2" fmla="*/ 555141 w 7227290"/>
              <a:gd name="connsiteY2" fmla="*/ 862013 h 885825"/>
              <a:gd name="connsiteX3" fmla="*/ 0 w 7227290"/>
              <a:gd name="connsiteY3" fmla="*/ 0 h 885825"/>
              <a:gd name="connsiteX0" fmla="*/ 0 w 7227290"/>
              <a:gd name="connsiteY0" fmla="*/ 0 h 1207294"/>
              <a:gd name="connsiteX1" fmla="*/ 7227290 w 7227290"/>
              <a:gd name="connsiteY1" fmla="*/ 885825 h 1207294"/>
              <a:gd name="connsiteX2" fmla="*/ 0 w 7227290"/>
              <a:gd name="connsiteY2" fmla="*/ 1207294 h 1207294"/>
              <a:gd name="connsiteX3" fmla="*/ 0 w 7227290"/>
              <a:gd name="connsiteY3" fmla="*/ 0 h 1207294"/>
            </a:gdLst>
            <a:ahLst/>
            <a:cxnLst>
              <a:cxn ang="0">
                <a:pos x="connsiteX0" y="connsiteY0"/>
              </a:cxn>
              <a:cxn ang="0">
                <a:pos x="connsiteX1" y="connsiteY1"/>
              </a:cxn>
              <a:cxn ang="0">
                <a:pos x="connsiteX2" y="connsiteY2"/>
              </a:cxn>
              <a:cxn ang="0">
                <a:pos x="connsiteX3" y="connsiteY3"/>
              </a:cxn>
            </a:cxnLst>
            <a:rect l="l" t="t" r="r" b="b"/>
            <a:pathLst>
              <a:path w="7227290" h="1207294">
                <a:moveTo>
                  <a:pt x="0" y="0"/>
                </a:moveTo>
                <a:lnTo>
                  <a:pt x="7227290" y="885825"/>
                </a:lnTo>
                <a:lnTo>
                  <a:pt x="0" y="1207294"/>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96" y="5347020"/>
            <a:ext cx="3426231" cy="944725"/>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 name="connsiteX0" fmla="*/ 1 w 7605568"/>
              <a:gd name="connsiteY0" fmla="*/ 0 h 897732"/>
              <a:gd name="connsiteX1" fmla="*/ 0 w 7605568"/>
              <a:gd name="connsiteY1" fmla="*/ 75665 h 897732"/>
              <a:gd name="connsiteX2" fmla="*/ 2830674 w 7605568"/>
              <a:gd name="connsiteY2" fmla="*/ 806612 h 897732"/>
              <a:gd name="connsiteX3" fmla="*/ 7605568 w 7605568"/>
              <a:gd name="connsiteY3" fmla="*/ 897732 h 897732"/>
              <a:gd name="connsiteX4" fmla="*/ 1 w 7605568"/>
              <a:gd name="connsiteY4" fmla="*/ 0 h 897732"/>
              <a:gd name="connsiteX0" fmla="*/ 1 w 2930931"/>
              <a:gd name="connsiteY0" fmla="*/ 0 h 806612"/>
              <a:gd name="connsiteX1" fmla="*/ 0 w 2930931"/>
              <a:gd name="connsiteY1" fmla="*/ 75665 h 806612"/>
              <a:gd name="connsiteX2" fmla="*/ 2830674 w 2930931"/>
              <a:gd name="connsiteY2" fmla="*/ 806612 h 806612"/>
              <a:gd name="connsiteX3" fmla="*/ 2930931 w 2930931"/>
              <a:gd name="connsiteY3" fmla="*/ 785765 h 806612"/>
              <a:gd name="connsiteX4" fmla="*/ 1 w 2930931"/>
              <a:gd name="connsiteY4" fmla="*/ 0 h 806612"/>
              <a:gd name="connsiteX0" fmla="*/ 1 w 3204530"/>
              <a:gd name="connsiteY0" fmla="*/ 0 h 944725"/>
              <a:gd name="connsiteX1" fmla="*/ 0 w 3204530"/>
              <a:gd name="connsiteY1" fmla="*/ 75665 h 944725"/>
              <a:gd name="connsiteX2" fmla="*/ 3204530 w 3204530"/>
              <a:gd name="connsiteY2" fmla="*/ 944725 h 944725"/>
              <a:gd name="connsiteX3" fmla="*/ 2930931 w 3204530"/>
              <a:gd name="connsiteY3" fmla="*/ 785765 h 944725"/>
              <a:gd name="connsiteX4" fmla="*/ 1 w 3204530"/>
              <a:gd name="connsiteY4" fmla="*/ 0 h 944725"/>
              <a:gd name="connsiteX0" fmla="*/ 1 w 3426231"/>
              <a:gd name="connsiteY0" fmla="*/ 0 h 944725"/>
              <a:gd name="connsiteX1" fmla="*/ 0 w 3426231"/>
              <a:gd name="connsiteY1" fmla="*/ 75665 h 944725"/>
              <a:gd name="connsiteX2" fmla="*/ 3204530 w 3426231"/>
              <a:gd name="connsiteY2" fmla="*/ 944725 h 944725"/>
              <a:gd name="connsiteX3" fmla="*/ 3426231 w 3426231"/>
              <a:gd name="connsiteY3" fmla="*/ 923877 h 944725"/>
              <a:gd name="connsiteX4" fmla="*/ 1 w 3426231"/>
              <a:gd name="connsiteY4" fmla="*/ 0 h 94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6231" h="944725">
                <a:moveTo>
                  <a:pt x="1" y="0"/>
                </a:moveTo>
                <a:cubicBezTo>
                  <a:pt x="1" y="25222"/>
                  <a:pt x="0" y="50443"/>
                  <a:pt x="0" y="75665"/>
                </a:cubicBezTo>
                <a:lnTo>
                  <a:pt x="3204530" y="944725"/>
                </a:lnTo>
                <a:lnTo>
                  <a:pt x="3426231" y="923877"/>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39A24E59-01D0-4537-B876-7E5EC75B028D}" type="datetime4">
              <a:rPr lang="en-US" smtClean="0"/>
              <a:pPr/>
              <a:t>febbraio 15, 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72EBF8-7CF5-44B7-B2BF-E22DE4D0703D}"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uto con didascalia">
    <p:spTree>
      <p:nvGrpSpPr>
        <p:cNvPr id="1" name=""/>
        <p:cNvGrpSpPr/>
        <p:nvPr/>
      </p:nvGrpSpPr>
      <p:grpSpPr>
        <a:xfrm>
          <a:off x="0" y="0"/>
          <a:ext cx="0" cy="0"/>
          <a:chOff x="0" y="0"/>
          <a:chExt cx="0" cy="0"/>
        </a:xfrm>
      </p:grpSpPr>
      <p:sp>
        <p:nvSpPr>
          <p:cNvPr id="8" name="Freeform 7"/>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it-IT" smtClean="0"/>
              <a:t>Fare clic per modificare stile</a:t>
            </a:r>
            <a:endParaRPr lang="en-US" dirty="0"/>
          </a:p>
        </p:txBody>
      </p:sp>
      <p:sp>
        <p:nvSpPr>
          <p:cNvPr id="10" name="Freeform 9"/>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655A2E49-18A1-40BC-BA5D-5A2EC8FDDF15}" type="datetime4">
              <a:rPr lang="en-US" smtClean="0"/>
              <a:pPr/>
              <a:t>febbraio 15, 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72EBF8-7CF5-44B7-B2BF-E22DE4D0703D}" type="slidenum">
              <a:rPr lang="en-US" smtClean="0"/>
              <a:pPr/>
              <a:t>‹n.›</a:t>
            </a:fld>
            <a:endParaRPr lang="en-US"/>
          </a:p>
        </p:txBody>
      </p:sp>
      <p:sp>
        <p:nvSpPr>
          <p:cNvPr id="13" name="Content Placeholder 12"/>
          <p:cNvSpPr>
            <a:spLocks noGrp="1"/>
          </p:cNvSpPr>
          <p:nvPr>
            <p:ph sz="quarter" idx="13"/>
          </p:nvPr>
        </p:nvSpPr>
        <p:spPr>
          <a:xfrm>
            <a:off x="4572000" y="609600"/>
            <a:ext cx="3886200" cy="4191000"/>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14" name="Text Placeholder 13"/>
          <p:cNvSpPr>
            <a:spLocks noGrp="1"/>
          </p:cNvSpPr>
          <p:nvPr>
            <p:ph type="body" sz="quarter" idx="14"/>
          </p:nvPr>
        </p:nvSpPr>
        <p:spPr>
          <a:xfrm>
            <a:off x="676274" y="1527048"/>
            <a:ext cx="3383280" cy="329184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it-IT" smtClean="0"/>
              <a:t>Fare clic per modificare gli stili del testo dello schema</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mmagine con didascalia">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3" name="Picture Placeholder 2"/>
          <p:cNvSpPr>
            <a:spLocks noGrp="1"/>
          </p:cNvSpPr>
          <p:nvPr>
            <p:ph type="pic" idx="1"/>
          </p:nvPr>
        </p:nvSpPr>
        <p:spPr>
          <a:xfrm>
            <a:off x="4572000" y="609600"/>
            <a:ext cx="3886200" cy="4190999"/>
          </a:xfrm>
          <a:ln w="79375">
            <a:solidFill>
              <a:schemeClr val="tx1"/>
            </a:solidFill>
            <a:miter lim="800000"/>
          </a:ln>
          <a:effectLst>
            <a:outerShdw blurRad="50800" dist="38100" dir="5400000" algn="ctr" rotWithShape="0">
              <a:srgbClr val="000000">
                <a:alpha val="42000"/>
              </a:srgbClr>
            </a:outerShdw>
          </a:effectLst>
        </p:spPr>
        <p:txBody>
          <a:bodyPr>
            <a:normAutofit/>
          </a:bodyPr>
          <a:lstStyle>
            <a:lvl1pPr marL="0" indent="0" algn="ctr">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Trascinare l'immagine su un segnaposto o fare clic sull'icona per aggiungerla</a:t>
            </a:r>
            <a:endParaRPr lang="en-US" dirty="0"/>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52983DA4-3B24-449B-95CA-514EB7E30A99}" type="datetime4">
              <a:rPr lang="en-US" smtClean="0"/>
              <a:pPr/>
              <a:t>febbraio 15, 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72EBF8-7CF5-44B7-B2BF-E22DE4D0703D}" type="slidenum">
              <a:rPr lang="en-US" smtClean="0"/>
              <a:pPr/>
              <a:t>‹n.›</a:t>
            </a:fld>
            <a:endParaRPr lang="en-US"/>
          </a:p>
        </p:txBody>
      </p:sp>
      <p:sp>
        <p:nvSpPr>
          <p:cNvPr id="14"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it-IT" smtClean="0"/>
              <a:t>Fare clic per modificare stile</a:t>
            </a:r>
            <a:endParaRPr lang="en-US" dirty="0"/>
          </a:p>
        </p:txBody>
      </p:sp>
      <p:sp>
        <p:nvSpPr>
          <p:cNvPr id="15" name="Text Placeholder 14"/>
          <p:cNvSpPr>
            <a:spLocks noGrp="1"/>
          </p:cNvSpPr>
          <p:nvPr>
            <p:ph type="body" sz="quarter" idx="14"/>
          </p:nvPr>
        </p:nvSpPr>
        <p:spPr>
          <a:xfrm>
            <a:off x="676656" y="1524000"/>
            <a:ext cx="3381375" cy="329565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it-IT" smtClean="0"/>
              <a:t>Fare clic per modificare gli stili del testo dello schema</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w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blipFill dpi="0" rotWithShape="1">
            <a:blip r:embed="rId13">
              <a:alphaModFix amt="15000"/>
            </a:blip>
            <a:srcRect/>
            <a:tile tx="0" ty="0" sx="76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5800" y="274638"/>
            <a:ext cx="7772400" cy="1143000"/>
          </a:xfrm>
          <a:prstGeom prst="rect">
            <a:avLst/>
          </a:prstGeom>
        </p:spPr>
        <p:txBody>
          <a:bodyPr vert="horz" lIns="0" tIns="45720" rIns="0" bIns="45720" rtlCol="0" anchor="ctr">
            <a:normAutofit/>
          </a:bodyPr>
          <a:lstStyle/>
          <a:p>
            <a:r>
              <a:rPr lang="it-IT" smtClean="0"/>
              <a:t>Fare clic per modificare stile</a:t>
            </a:r>
            <a:endParaRPr lang="en-US" dirty="0"/>
          </a:p>
        </p:txBody>
      </p:sp>
      <p:sp>
        <p:nvSpPr>
          <p:cNvPr id="3" name="Text Placeholder 2"/>
          <p:cNvSpPr>
            <a:spLocks noGrp="1"/>
          </p:cNvSpPr>
          <p:nvPr>
            <p:ph type="body" idx="1"/>
          </p:nvPr>
        </p:nvSpPr>
        <p:spPr>
          <a:xfrm>
            <a:off x="685800" y="1600200"/>
            <a:ext cx="7772400" cy="4525963"/>
          </a:xfrm>
          <a:prstGeom prst="rect">
            <a:avLst/>
          </a:prstGeom>
        </p:spPr>
        <p:txBody>
          <a:bodyPr vert="horz" lIns="0" tIns="45720" rIns="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6400800" y="6416675"/>
            <a:ext cx="1981200" cy="365125"/>
          </a:xfrm>
          <a:prstGeom prst="rect">
            <a:avLst/>
          </a:prstGeom>
        </p:spPr>
        <p:txBody>
          <a:bodyPr vert="horz" lIns="0" tIns="45720" rIns="0" bIns="0" rtlCol="0" anchor="b" anchorCtr="0"/>
          <a:lstStyle>
            <a:lvl1pPr algn="r">
              <a:defRPr lang="en-US" sz="900" kern="1200" cap="all" spc="110" baseline="0" smtClean="0">
                <a:solidFill>
                  <a:srgbClr val="4D4D4D"/>
                </a:solidFill>
                <a:latin typeface="+mn-lt"/>
                <a:ea typeface="+mn-ea"/>
                <a:cs typeface="+mn-cs"/>
              </a:defRPr>
            </a:lvl1pPr>
          </a:lstStyle>
          <a:p>
            <a:fld id="{942120D2-3948-4F8F-BE5D-E7E7D97880B2}" type="datetime4">
              <a:rPr lang="en-US" smtClean="0"/>
              <a:pPr/>
              <a:t>febbraio 15, 2019</a:t>
            </a:fld>
            <a:endParaRPr lang="en-US" dirty="0" err="1"/>
          </a:p>
        </p:txBody>
      </p:sp>
      <p:sp>
        <p:nvSpPr>
          <p:cNvPr id="5" name="Footer Placeholder 4"/>
          <p:cNvSpPr>
            <a:spLocks noGrp="1"/>
          </p:cNvSpPr>
          <p:nvPr>
            <p:ph type="ftr" sz="quarter" idx="3"/>
          </p:nvPr>
        </p:nvSpPr>
        <p:spPr>
          <a:xfrm>
            <a:off x="228600" y="6416675"/>
            <a:ext cx="2895600" cy="365125"/>
          </a:xfrm>
          <a:prstGeom prst="rect">
            <a:avLst/>
          </a:prstGeom>
        </p:spPr>
        <p:txBody>
          <a:bodyPr vert="horz" lIns="0" tIns="45720" rIns="0" bIns="0" rtlCol="0" anchor="b" anchorCtr="0"/>
          <a:lstStyle>
            <a:lvl1pPr algn="l">
              <a:defRPr sz="900" cap="all" spc="110" baseline="0">
                <a:solidFill>
                  <a:srgbClr val="4D4D4D"/>
                </a:solidFill>
              </a:defRPr>
            </a:lvl1pPr>
          </a:lstStyle>
          <a:p>
            <a:endParaRPr lang="en-US" dirty="0"/>
          </a:p>
        </p:txBody>
      </p:sp>
      <p:sp>
        <p:nvSpPr>
          <p:cNvPr id="6" name="Slide Number Placeholder 5"/>
          <p:cNvSpPr>
            <a:spLocks noGrp="1"/>
          </p:cNvSpPr>
          <p:nvPr>
            <p:ph type="sldNum" sz="quarter" idx="4"/>
          </p:nvPr>
        </p:nvSpPr>
        <p:spPr>
          <a:xfrm>
            <a:off x="8458200" y="6416675"/>
            <a:ext cx="457200" cy="365125"/>
          </a:xfrm>
          <a:prstGeom prst="rect">
            <a:avLst/>
          </a:prstGeom>
        </p:spPr>
        <p:txBody>
          <a:bodyPr vert="horz" lIns="0" tIns="45720" rIns="0" bIns="0" rtlCol="0" anchor="b" anchorCtr="0"/>
          <a:lstStyle>
            <a:lvl1pPr algn="r">
              <a:defRPr sz="1100" b="1" baseline="0">
                <a:solidFill>
                  <a:srgbClr val="4D4D4D"/>
                </a:solidFill>
              </a:defRPr>
            </a:lvl1pPr>
          </a:lstStyle>
          <a:p>
            <a:fld id="{1D72EBF8-7CF5-44B7-B2BF-E22DE4D0703D}" type="slidenum">
              <a:rPr lang="en-US" smtClean="0"/>
              <a:pPr/>
              <a:t>‹n.›</a:t>
            </a:fld>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igienistionline.it/docs/2018/07elencodg.pdf" TargetMode="Externa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4572000" y="846726"/>
            <a:ext cx="3886200" cy="2353674"/>
          </a:xfrm>
        </p:spPr>
        <p:txBody>
          <a:bodyPr>
            <a:noAutofit/>
          </a:bodyPr>
          <a:lstStyle/>
          <a:p>
            <a:r>
              <a:rPr lang="it-IT" dirty="0"/>
              <a:t>Politiche formative per il management professionale </a:t>
            </a:r>
          </a:p>
        </p:txBody>
      </p:sp>
      <p:sp>
        <p:nvSpPr>
          <p:cNvPr id="3" name="Sottotitolo 2"/>
          <p:cNvSpPr>
            <a:spLocks noGrp="1"/>
          </p:cNvSpPr>
          <p:nvPr>
            <p:ph type="subTitle" idx="1"/>
          </p:nvPr>
        </p:nvSpPr>
        <p:spPr>
          <a:xfrm>
            <a:off x="4572000" y="3425392"/>
            <a:ext cx="3886200" cy="1603807"/>
          </a:xfrm>
        </p:spPr>
        <p:txBody>
          <a:bodyPr>
            <a:normAutofit fontScale="85000" lnSpcReduction="10000"/>
          </a:bodyPr>
          <a:lstStyle/>
          <a:p>
            <a:r>
              <a:rPr lang="it-IT" sz="2800" dirty="0" smtClean="0">
                <a:solidFill>
                  <a:srgbClr val="FFFF00"/>
                </a:solidFill>
              </a:rPr>
              <a:t>Carlo Signorelli</a:t>
            </a:r>
          </a:p>
          <a:p>
            <a:r>
              <a:rPr lang="it-IT" sz="2400" dirty="0" smtClean="0">
                <a:solidFill>
                  <a:srgbClr val="FFFF00"/>
                </a:solidFill>
              </a:rPr>
              <a:t>Ordinario di Igiene e Sanità pubblica</a:t>
            </a:r>
          </a:p>
          <a:p>
            <a:r>
              <a:rPr lang="it-IT" sz="2400" dirty="0" smtClean="0">
                <a:solidFill>
                  <a:srgbClr val="FFFF00"/>
                </a:solidFill>
              </a:rPr>
              <a:t>Direttore Scuola di Specializzazione in Igiene e Medicina Preventiva</a:t>
            </a:r>
            <a:endParaRPr lang="it-IT" sz="2400" dirty="0">
              <a:solidFill>
                <a:srgbClr val="FFFF00"/>
              </a:solidFill>
            </a:endParaRPr>
          </a:p>
        </p:txBody>
      </p:sp>
      <p:pic>
        <p:nvPicPr>
          <p:cNvPr id="4" name="Immagine 3" descr="Schermata 2019-02-15 alle 07.01.1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929" y="1173870"/>
            <a:ext cx="3952375" cy="3855329"/>
          </a:xfrm>
          <a:prstGeom prst="rect">
            <a:avLst/>
          </a:prstGeom>
        </p:spPr>
      </p:pic>
    </p:spTree>
    <p:extLst>
      <p:ext uri="{BB962C8B-B14F-4D97-AF65-F5344CB8AC3E}">
        <p14:creationId xmlns:p14="http://schemas.microsoft.com/office/powerpoint/2010/main" val="202332728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LE POLITICHE FORMATIVE</a:t>
            </a:r>
            <a:endParaRPr lang="it-IT" dirty="0"/>
          </a:p>
        </p:txBody>
      </p:sp>
      <p:sp>
        <p:nvSpPr>
          <p:cNvPr id="3" name="Segnaposto contenuto 2"/>
          <p:cNvSpPr>
            <a:spLocks noGrp="1"/>
          </p:cNvSpPr>
          <p:nvPr>
            <p:ph idx="1"/>
          </p:nvPr>
        </p:nvSpPr>
        <p:spPr/>
        <p:txBody>
          <a:bodyPr>
            <a:normAutofit lnSpcReduction="10000"/>
          </a:bodyPr>
          <a:lstStyle/>
          <a:p>
            <a:r>
              <a:rPr lang="it-IT" sz="3600" dirty="0" smtClean="0"/>
              <a:t>Il corso di laurea in medicina e chirurgia</a:t>
            </a:r>
          </a:p>
          <a:p>
            <a:r>
              <a:rPr lang="it-IT" sz="3600" dirty="0" smtClean="0"/>
              <a:t>Le Scuole di specializzazione</a:t>
            </a:r>
          </a:p>
          <a:p>
            <a:r>
              <a:rPr lang="it-IT" sz="3600" dirty="0" smtClean="0"/>
              <a:t>I Master specifici</a:t>
            </a:r>
          </a:p>
          <a:p>
            <a:r>
              <a:rPr lang="it-IT" sz="3600" dirty="0" smtClean="0"/>
              <a:t>I corsi di formazione manageriale</a:t>
            </a:r>
          </a:p>
          <a:p>
            <a:r>
              <a:rPr lang="it-IT" sz="3600" dirty="0" smtClean="0"/>
              <a:t>I corsi di </a:t>
            </a:r>
            <a:r>
              <a:rPr lang="it-IT" sz="3600" dirty="0" err="1" smtClean="0"/>
              <a:t>rivalidazione</a:t>
            </a:r>
            <a:r>
              <a:rPr lang="it-IT" sz="3600" dirty="0" smtClean="0"/>
              <a:t> manageriale</a:t>
            </a:r>
            <a:endParaRPr lang="it-IT" sz="3600" dirty="0"/>
          </a:p>
        </p:txBody>
      </p:sp>
    </p:spTree>
    <p:extLst>
      <p:ext uri="{BB962C8B-B14F-4D97-AF65-F5344CB8AC3E}">
        <p14:creationId xmlns:p14="http://schemas.microsoft.com/office/powerpoint/2010/main" val="115843770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4800" dirty="0" smtClean="0"/>
              <a:t>NOZIONI COMUNI</a:t>
            </a:r>
            <a:endParaRPr lang="it-IT" sz="4800" dirty="0"/>
          </a:p>
        </p:txBody>
      </p:sp>
      <p:sp>
        <p:nvSpPr>
          <p:cNvPr id="3" name="Segnaposto contenuto 2"/>
          <p:cNvSpPr>
            <a:spLocks noGrp="1"/>
          </p:cNvSpPr>
          <p:nvPr>
            <p:ph idx="1"/>
          </p:nvPr>
        </p:nvSpPr>
        <p:spPr>
          <a:xfrm>
            <a:off x="685800" y="1600201"/>
            <a:ext cx="7772400" cy="3961250"/>
          </a:xfrm>
        </p:spPr>
        <p:txBody>
          <a:bodyPr>
            <a:normAutofit lnSpcReduction="10000"/>
          </a:bodyPr>
          <a:lstStyle/>
          <a:p>
            <a:r>
              <a:rPr lang="it-IT" sz="3600" dirty="0" smtClean="0"/>
              <a:t>Sensibilizzazione ai temi di organizzazione e programmazione sanitaria</a:t>
            </a:r>
          </a:p>
          <a:p>
            <a:r>
              <a:rPr lang="it-IT" sz="3600" dirty="0" smtClean="0"/>
              <a:t>La valutazione degli esiti</a:t>
            </a:r>
          </a:p>
          <a:p>
            <a:r>
              <a:rPr lang="it-IT" sz="3600" dirty="0" smtClean="0"/>
              <a:t>La lettura corretta dei dati epidemiologici</a:t>
            </a:r>
          </a:p>
          <a:p>
            <a:r>
              <a:rPr lang="it-IT" sz="3600" dirty="0" smtClean="0"/>
              <a:t>L’importanza della comunicazione</a:t>
            </a:r>
            <a:endParaRPr lang="it-IT" sz="3600" dirty="0"/>
          </a:p>
        </p:txBody>
      </p:sp>
    </p:spTree>
    <p:extLst>
      <p:ext uri="{BB962C8B-B14F-4D97-AF65-F5344CB8AC3E}">
        <p14:creationId xmlns:p14="http://schemas.microsoft.com/office/powerpoint/2010/main" val="408389107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RUOLO </a:t>
            </a:r>
            <a:r>
              <a:rPr lang="it-IT" dirty="0" err="1" smtClean="0"/>
              <a:t>DELl’universita’</a:t>
            </a:r>
            <a:endParaRPr lang="it-IT" dirty="0"/>
          </a:p>
        </p:txBody>
      </p:sp>
      <p:sp>
        <p:nvSpPr>
          <p:cNvPr id="3" name="Segnaposto contenuto 2"/>
          <p:cNvSpPr>
            <a:spLocks noGrp="1"/>
          </p:cNvSpPr>
          <p:nvPr>
            <p:ph idx="1"/>
          </p:nvPr>
        </p:nvSpPr>
        <p:spPr>
          <a:xfrm>
            <a:off x="685799" y="1600200"/>
            <a:ext cx="8222506" cy="3999737"/>
          </a:xfrm>
        </p:spPr>
        <p:txBody>
          <a:bodyPr>
            <a:normAutofit lnSpcReduction="10000"/>
          </a:bodyPr>
          <a:lstStyle/>
          <a:p>
            <a:r>
              <a:rPr lang="it-IT" sz="3600" dirty="0" smtClean="0"/>
              <a:t>Insegnare i concetti esposti nei corsi di laurea e nelle Scuole di specializzazione</a:t>
            </a:r>
          </a:p>
          <a:p>
            <a:r>
              <a:rPr lang="it-IT" sz="3600" dirty="0" smtClean="0"/>
              <a:t>Promuovere Master specifici</a:t>
            </a:r>
          </a:p>
          <a:p>
            <a:r>
              <a:rPr lang="it-IT" sz="3600" dirty="0" smtClean="0"/>
              <a:t>Incentivare i progetti di ricerca su questi temi</a:t>
            </a:r>
          </a:p>
          <a:p>
            <a:r>
              <a:rPr lang="it-IT" sz="3600" dirty="0" smtClean="0"/>
              <a:t>Creare sinergie su temi formativi con Aziende Sanitarie </a:t>
            </a:r>
            <a:r>
              <a:rPr lang="it-IT" sz="3600" dirty="0"/>
              <a:t>e</a:t>
            </a:r>
            <a:r>
              <a:rPr lang="it-IT" sz="3600" dirty="0" smtClean="0"/>
              <a:t> Organi regionali</a:t>
            </a:r>
            <a:endParaRPr lang="it-IT" sz="3600" dirty="0"/>
          </a:p>
        </p:txBody>
      </p:sp>
    </p:spTree>
    <p:extLst>
      <p:ext uri="{BB962C8B-B14F-4D97-AF65-F5344CB8AC3E}">
        <p14:creationId xmlns:p14="http://schemas.microsoft.com/office/powerpoint/2010/main" val="31163925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1732" y="114050"/>
            <a:ext cx="8568267" cy="990600"/>
          </a:xfrm>
        </p:spPr>
        <p:txBody>
          <a:bodyPr>
            <a:normAutofit/>
          </a:bodyPr>
          <a:lstStyle/>
          <a:p>
            <a:pPr algn="ctr"/>
            <a:r>
              <a:rPr lang="it-IT" b="1" dirty="0" smtClean="0"/>
              <a:t>LA RISPOSTA di parma</a:t>
            </a:r>
            <a:endParaRPr lang="it-IT" b="1" dirty="0"/>
          </a:p>
        </p:txBody>
      </p:sp>
      <p:sp>
        <p:nvSpPr>
          <p:cNvPr id="3" name="Segnaposto contenuto 2"/>
          <p:cNvSpPr>
            <a:spLocks noGrp="1"/>
          </p:cNvSpPr>
          <p:nvPr>
            <p:ph idx="1"/>
          </p:nvPr>
        </p:nvSpPr>
        <p:spPr>
          <a:xfrm>
            <a:off x="169333" y="5969000"/>
            <a:ext cx="8974667" cy="889000"/>
          </a:xfrm>
        </p:spPr>
        <p:txBody>
          <a:bodyPr>
            <a:normAutofit fontScale="85000" lnSpcReduction="10000"/>
          </a:bodyPr>
          <a:lstStyle/>
          <a:p>
            <a:pPr marL="0" indent="0" algn="ctr">
              <a:buNone/>
            </a:pPr>
            <a:r>
              <a:rPr lang="it-IT" sz="3200" b="1" i="1" dirty="0">
                <a:solidFill>
                  <a:srgbClr val="000000"/>
                </a:solidFill>
              </a:rPr>
              <a:t>Centro Universitario di Formazione e Ricerca su organizzazione, qualità e sostenibilità dei sistemi sanitari</a:t>
            </a:r>
          </a:p>
        </p:txBody>
      </p:sp>
      <p:pic>
        <p:nvPicPr>
          <p:cNvPr id="4" name="Immagine 3" descr="LOGO Centr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797" y="1104650"/>
            <a:ext cx="6722534" cy="4260406"/>
          </a:xfrm>
          <a:prstGeom prst="rect">
            <a:avLst/>
          </a:prstGeom>
        </p:spPr>
      </p:pic>
      <p:pic>
        <p:nvPicPr>
          <p:cNvPr id="5" name="Immagine 4" descr="Schermata 2019-02-15 alle 07.46.2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0942" y="1119590"/>
            <a:ext cx="2949390" cy="2472812"/>
          </a:xfrm>
          <a:prstGeom prst="rect">
            <a:avLst/>
          </a:prstGeom>
        </p:spPr>
      </p:pic>
    </p:spTree>
    <p:extLst>
      <p:ext uri="{BB962C8B-B14F-4D97-AF65-F5344CB8AC3E}">
        <p14:creationId xmlns:p14="http://schemas.microsoft.com/office/powerpoint/2010/main" val="14270742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789857" y="6158007"/>
            <a:ext cx="6238700" cy="666730"/>
          </a:xfrm>
        </p:spPr>
        <p:txBody>
          <a:bodyPr>
            <a:noAutofit/>
          </a:bodyPr>
          <a:lstStyle/>
          <a:p>
            <a:pPr algn="r"/>
            <a:r>
              <a:rPr lang="it-IT" sz="3200" b="1" dirty="0" smtClean="0">
                <a:solidFill>
                  <a:schemeClr val="bg1"/>
                </a:solidFill>
              </a:rPr>
              <a:t>GRAZIE PER L’ATTENZIONE</a:t>
            </a:r>
            <a:endParaRPr lang="it-IT" sz="3200" b="1" dirty="0">
              <a:solidFill>
                <a:schemeClr val="bg1"/>
              </a:solidFill>
            </a:endParaRPr>
          </a:p>
        </p:txBody>
      </p:sp>
      <p:pic>
        <p:nvPicPr>
          <p:cNvPr id="3" name="Immagine 2"/>
          <p:cNvPicPr>
            <a:picLocks noChangeAspect="1"/>
          </p:cNvPicPr>
          <p:nvPr/>
        </p:nvPicPr>
        <p:blipFill>
          <a:blip r:embed="rId2"/>
          <a:stretch>
            <a:fillRect/>
          </a:stretch>
        </p:blipFill>
        <p:spPr>
          <a:xfrm>
            <a:off x="0" y="6898"/>
            <a:ext cx="9144000" cy="4900264"/>
          </a:xfrm>
          <a:prstGeom prst="rect">
            <a:avLst/>
          </a:prstGeom>
        </p:spPr>
      </p:pic>
    </p:spTree>
    <p:extLst>
      <p:ext uri="{BB962C8B-B14F-4D97-AF65-F5344CB8AC3E}">
        <p14:creationId xmlns:p14="http://schemas.microsoft.com/office/powerpoint/2010/main" val="39452469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MANAGEMENT SANITARIO OGGI</a:t>
            </a:r>
            <a:endParaRPr lang="it-IT" dirty="0"/>
          </a:p>
        </p:txBody>
      </p:sp>
      <p:sp>
        <p:nvSpPr>
          <p:cNvPr id="3" name="Segnaposto contenuto 2"/>
          <p:cNvSpPr>
            <a:spLocks noGrp="1"/>
          </p:cNvSpPr>
          <p:nvPr>
            <p:ph idx="1"/>
          </p:nvPr>
        </p:nvSpPr>
        <p:spPr/>
        <p:txBody>
          <a:bodyPr/>
          <a:lstStyle/>
          <a:p>
            <a:pPr marL="457200" indent="-457200">
              <a:buFontTx/>
              <a:buAutoNum type="arabicPeriod"/>
            </a:pPr>
            <a:r>
              <a:rPr lang="it-IT" sz="3600" dirty="0"/>
              <a:t>Ruolo cruciale per </a:t>
            </a:r>
            <a:r>
              <a:rPr lang="it-IT" sz="3600" dirty="0" smtClean="0"/>
              <a:t>gli obiettivi di qualità </a:t>
            </a:r>
            <a:r>
              <a:rPr lang="it-IT" sz="3600" dirty="0"/>
              <a:t>ed </a:t>
            </a:r>
            <a:r>
              <a:rPr lang="it-IT" sz="3600" dirty="0" smtClean="0"/>
              <a:t>efficienza</a:t>
            </a:r>
            <a:endParaRPr lang="it-IT" sz="3600" dirty="0"/>
          </a:p>
          <a:p>
            <a:pPr marL="457200" indent="-457200">
              <a:buFontTx/>
              <a:buAutoNum type="arabicPeriod"/>
            </a:pPr>
            <a:r>
              <a:rPr lang="it-IT" sz="3600" dirty="0"/>
              <a:t>Orientamento al risultato</a:t>
            </a:r>
          </a:p>
          <a:p>
            <a:pPr marL="457200" indent="-457200">
              <a:buFontTx/>
              <a:buAutoNum type="arabicPeriod"/>
            </a:pPr>
            <a:r>
              <a:rPr lang="it-IT" sz="3600" dirty="0" smtClean="0"/>
              <a:t>Forte collegamento con i decisori sanitari</a:t>
            </a:r>
            <a:endParaRPr lang="it-IT" sz="3600" dirty="0"/>
          </a:p>
          <a:p>
            <a:endParaRPr lang="it-IT" dirty="0"/>
          </a:p>
        </p:txBody>
      </p:sp>
    </p:spTree>
    <p:extLst>
      <p:ext uri="{BB962C8B-B14F-4D97-AF65-F5344CB8AC3E}">
        <p14:creationId xmlns:p14="http://schemas.microsoft.com/office/powerpoint/2010/main" val="22022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LE DIFFICOLTA’ DI CONTESTO</a:t>
            </a:r>
            <a:endParaRPr lang="it-IT" dirty="0"/>
          </a:p>
        </p:txBody>
      </p:sp>
      <p:sp>
        <p:nvSpPr>
          <p:cNvPr id="3" name="Segnaposto contenuto 2"/>
          <p:cNvSpPr>
            <a:spLocks noGrp="1"/>
          </p:cNvSpPr>
          <p:nvPr>
            <p:ph idx="1"/>
          </p:nvPr>
        </p:nvSpPr>
        <p:spPr/>
        <p:txBody>
          <a:bodyPr/>
          <a:lstStyle/>
          <a:p>
            <a:pPr marL="457200" indent="-457200">
              <a:buFontTx/>
              <a:buAutoNum type="arabicPeriod"/>
            </a:pPr>
            <a:r>
              <a:rPr lang="it-IT" sz="3600" dirty="0"/>
              <a:t>La complessità dell’organizzazione</a:t>
            </a:r>
          </a:p>
          <a:p>
            <a:pPr marL="457200" indent="-457200">
              <a:buFontTx/>
              <a:buAutoNum type="arabicPeriod"/>
            </a:pPr>
            <a:r>
              <a:rPr lang="it-IT" sz="3600" dirty="0"/>
              <a:t>Le tensioni </a:t>
            </a:r>
            <a:r>
              <a:rPr lang="it-IT" sz="3600" dirty="0" smtClean="0"/>
              <a:t>economiche</a:t>
            </a:r>
          </a:p>
          <a:p>
            <a:pPr marL="457200" indent="-457200">
              <a:buFontTx/>
              <a:buAutoNum type="arabicPeriod"/>
            </a:pPr>
            <a:r>
              <a:rPr lang="it-IT" sz="3600" dirty="0" smtClean="0"/>
              <a:t>La limitazione temporale del mandato</a:t>
            </a:r>
            <a:endParaRPr lang="it-IT" sz="3600" dirty="0"/>
          </a:p>
          <a:p>
            <a:pPr marL="457200" indent="-457200">
              <a:buFontTx/>
              <a:buAutoNum type="arabicPeriod"/>
            </a:pPr>
            <a:r>
              <a:rPr lang="it-IT" sz="3600" dirty="0"/>
              <a:t>La micro conflittualità </a:t>
            </a:r>
            <a:r>
              <a:rPr lang="it-IT" sz="3600" dirty="0" smtClean="0"/>
              <a:t>permanente</a:t>
            </a:r>
            <a:endParaRPr lang="it-IT" sz="3600" dirty="0"/>
          </a:p>
        </p:txBody>
      </p:sp>
    </p:spTree>
    <p:extLst>
      <p:ext uri="{BB962C8B-B14F-4D97-AF65-F5344CB8AC3E}">
        <p14:creationId xmlns:p14="http://schemas.microsoft.com/office/powerpoint/2010/main" val="3255758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5800" y="43713"/>
            <a:ext cx="7772400" cy="1143000"/>
          </a:xfrm>
        </p:spPr>
        <p:txBody>
          <a:bodyPr/>
          <a:lstStyle/>
          <a:p>
            <a:r>
              <a:rPr lang="it-IT" i="1" dirty="0" smtClean="0">
                <a:solidFill>
                  <a:srgbClr val="FFFF00"/>
                </a:solidFill>
              </a:rPr>
              <a:t>BACKGROUND DEI DIRETTORI GENERALI</a:t>
            </a:r>
            <a:endParaRPr lang="it-IT" i="1" dirty="0">
              <a:solidFill>
                <a:srgbClr val="FFFF00"/>
              </a:solidFill>
            </a:endParaRPr>
          </a:p>
        </p:txBody>
      </p:sp>
      <p:pic>
        <p:nvPicPr>
          <p:cNvPr id="4" name="Immagine 3" descr="dg.png"/>
          <p:cNvPicPr>
            <a:picLocks noChangeAspect="1"/>
          </p:cNvPicPr>
          <p:nvPr/>
        </p:nvPicPr>
        <p:blipFill>
          <a:blip r:embed="rId2" cstate="print"/>
          <a:stretch>
            <a:fillRect/>
          </a:stretch>
        </p:blipFill>
        <p:spPr>
          <a:xfrm>
            <a:off x="1749486" y="1032763"/>
            <a:ext cx="6446924" cy="4009106"/>
          </a:xfrm>
          <a:prstGeom prst="rect">
            <a:avLst/>
          </a:prstGeom>
        </p:spPr>
      </p:pic>
      <p:sp>
        <p:nvSpPr>
          <p:cNvPr id="5" name="CustomShape 1"/>
          <p:cNvSpPr/>
          <p:nvPr/>
        </p:nvSpPr>
        <p:spPr>
          <a:xfrm>
            <a:off x="1" y="5354875"/>
            <a:ext cx="3694156" cy="1296144"/>
          </a:xfrm>
          <a:prstGeom prst="rect">
            <a:avLst/>
          </a:prstGeom>
          <a:noFill/>
          <a:ln>
            <a:noFill/>
          </a:ln>
        </p:spPr>
        <p:txBody>
          <a:bodyPr lIns="81720" tIns="40680" rIns="81720" bIns="40680"/>
          <a:lstStyle/>
          <a:p>
            <a:pPr>
              <a:lnSpc>
                <a:spcPct val="100000"/>
              </a:lnSpc>
            </a:pPr>
            <a:r>
              <a:rPr lang="it-IT" b="1" dirty="0" smtClean="0">
                <a:latin typeface="Arial"/>
                <a:ea typeface="Droid Sans Fallback"/>
              </a:rPr>
              <a:t>TITOLI DI STUDIO DG</a:t>
            </a:r>
          </a:p>
          <a:p>
            <a:pPr>
              <a:lnSpc>
                <a:spcPct val="100000"/>
              </a:lnSpc>
            </a:pPr>
            <a:r>
              <a:rPr lang="it-IT" b="1" dirty="0" smtClean="0">
                <a:latin typeface="Arial"/>
                <a:ea typeface="Droid Sans Fallback"/>
              </a:rPr>
              <a:t>AZIENDE SANITARIE ITALIANE</a:t>
            </a:r>
            <a:endParaRPr b="1" dirty="0"/>
          </a:p>
          <a:p>
            <a:pPr>
              <a:lnSpc>
                <a:spcPct val="100000"/>
              </a:lnSpc>
            </a:pPr>
            <a:r>
              <a:rPr lang="it-IT" dirty="0">
                <a:latin typeface="Arial"/>
                <a:ea typeface="Droid Sans Fallback"/>
              </a:rPr>
              <a:t>(anno </a:t>
            </a:r>
            <a:r>
              <a:rPr lang="it-IT" dirty="0" smtClean="0">
                <a:latin typeface="Arial"/>
                <a:ea typeface="Droid Sans Fallback"/>
              </a:rPr>
              <a:t>2013, fonte rapporto OASI)</a:t>
            </a:r>
            <a:endParaRPr dirty="0"/>
          </a:p>
        </p:txBody>
      </p:sp>
    </p:spTree>
    <p:extLst>
      <p:ext uri="{BB962C8B-B14F-4D97-AF65-F5344CB8AC3E}">
        <p14:creationId xmlns:p14="http://schemas.microsoft.com/office/powerpoint/2010/main" val="244703102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5800" y="43713"/>
            <a:ext cx="7772400" cy="1143000"/>
          </a:xfrm>
        </p:spPr>
        <p:txBody>
          <a:bodyPr/>
          <a:lstStyle/>
          <a:p>
            <a:r>
              <a:rPr lang="it-IT" i="1" dirty="0" smtClean="0">
                <a:solidFill>
                  <a:srgbClr val="FFFF00"/>
                </a:solidFill>
              </a:rPr>
              <a:t>BACKGROUND DEI DIRETTORI GENERALI</a:t>
            </a:r>
            <a:endParaRPr lang="it-IT" i="1" dirty="0">
              <a:solidFill>
                <a:srgbClr val="FFFF00"/>
              </a:solidFill>
            </a:endParaRPr>
          </a:p>
        </p:txBody>
      </p:sp>
      <p:sp>
        <p:nvSpPr>
          <p:cNvPr id="5" name="CustomShape 1"/>
          <p:cNvSpPr/>
          <p:nvPr/>
        </p:nvSpPr>
        <p:spPr>
          <a:xfrm>
            <a:off x="1" y="5354875"/>
            <a:ext cx="3694156" cy="1296144"/>
          </a:xfrm>
          <a:prstGeom prst="rect">
            <a:avLst/>
          </a:prstGeom>
          <a:noFill/>
          <a:ln>
            <a:noFill/>
          </a:ln>
        </p:spPr>
        <p:txBody>
          <a:bodyPr lIns="81720" tIns="40680" rIns="81720" bIns="40680"/>
          <a:lstStyle/>
          <a:p>
            <a:pPr>
              <a:lnSpc>
                <a:spcPct val="100000"/>
              </a:lnSpc>
            </a:pPr>
            <a:r>
              <a:rPr lang="it-IT" b="1" dirty="0" smtClean="0">
                <a:latin typeface="Arial"/>
                <a:ea typeface="Droid Sans Fallback"/>
              </a:rPr>
              <a:t>TITOLI DI STUDIO DG</a:t>
            </a:r>
          </a:p>
          <a:p>
            <a:pPr>
              <a:lnSpc>
                <a:spcPct val="100000"/>
              </a:lnSpc>
            </a:pPr>
            <a:r>
              <a:rPr lang="it-IT" b="1" dirty="0" smtClean="0">
                <a:latin typeface="Arial"/>
                <a:ea typeface="Droid Sans Fallback"/>
              </a:rPr>
              <a:t>AZIENDE SANITARIE ITALIANE</a:t>
            </a:r>
            <a:endParaRPr b="1" dirty="0"/>
          </a:p>
          <a:p>
            <a:pPr>
              <a:lnSpc>
                <a:spcPct val="100000"/>
              </a:lnSpc>
            </a:pPr>
            <a:r>
              <a:rPr lang="it-IT" dirty="0">
                <a:latin typeface="Arial"/>
                <a:ea typeface="Droid Sans Fallback"/>
              </a:rPr>
              <a:t>(anno </a:t>
            </a:r>
            <a:r>
              <a:rPr lang="it-IT" dirty="0" smtClean="0">
                <a:latin typeface="Arial"/>
                <a:ea typeface="Droid Sans Fallback"/>
              </a:rPr>
              <a:t>2018, ns. dati non </a:t>
            </a:r>
            <a:r>
              <a:rPr lang="it-IT" dirty="0" err="1" smtClean="0">
                <a:latin typeface="Arial"/>
                <a:ea typeface="Droid Sans Fallback"/>
              </a:rPr>
              <a:t>pubblic</a:t>
            </a:r>
            <a:r>
              <a:rPr lang="it-IT" dirty="0" smtClean="0">
                <a:latin typeface="Arial"/>
                <a:ea typeface="Droid Sans Fallback"/>
              </a:rPr>
              <a:t>.)</a:t>
            </a:r>
            <a:endParaRPr dirty="0"/>
          </a:p>
        </p:txBody>
      </p:sp>
      <p:sp>
        <p:nvSpPr>
          <p:cNvPr id="6" name="Segnaposto contenuto 2"/>
          <p:cNvSpPr txBox="1">
            <a:spLocks/>
          </p:cNvSpPr>
          <p:nvPr/>
        </p:nvSpPr>
        <p:spPr>
          <a:xfrm>
            <a:off x="685800" y="1147839"/>
            <a:ext cx="3373924" cy="3733800"/>
          </a:xfrm>
          <a:prstGeom prst="rect">
            <a:avLst/>
          </a:prstGeom>
        </p:spPr>
        <p:txBody>
          <a:bodyPr/>
          <a:lst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a:lstStyle>
          <a:p>
            <a:pPr marL="457200" indent="-457200">
              <a:buFontTx/>
              <a:buAutoNum type="arabicPeriod"/>
            </a:pPr>
            <a:r>
              <a:rPr lang="it-IT" sz="2400" dirty="0" smtClean="0"/>
              <a:t>Quadro lauree sempre variegato</a:t>
            </a:r>
          </a:p>
          <a:p>
            <a:pPr marL="457200" indent="-457200">
              <a:buFontTx/>
              <a:buAutoNum type="arabicPeriod"/>
            </a:pPr>
            <a:r>
              <a:rPr lang="it-IT" sz="2400" dirty="0" smtClean="0"/>
              <a:t>Meno medici e più economisti</a:t>
            </a:r>
          </a:p>
          <a:p>
            <a:pPr marL="457200" indent="-457200">
              <a:buFontTx/>
              <a:buAutoNum type="arabicPeriod"/>
            </a:pPr>
            <a:r>
              <a:rPr lang="it-IT" sz="2400" dirty="0" smtClean="0"/>
              <a:t>Oltre la metà dei medici DG ha la specialità in igiene e medicina </a:t>
            </a:r>
            <a:r>
              <a:rPr lang="it-IT" sz="2400" dirty="0" smtClean="0"/>
              <a:t>preventiva</a:t>
            </a:r>
          </a:p>
          <a:p>
            <a:pPr marL="457200" indent="-457200">
              <a:buFontTx/>
              <a:buAutoNum type="arabicPeriod"/>
            </a:pPr>
            <a:r>
              <a:rPr lang="it-IT" sz="2400" dirty="0" smtClean="0"/>
              <a:t>Maschi predominanti</a:t>
            </a:r>
            <a:r>
              <a:rPr lang="it-IT" sz="2400" dirty="0" smtClean="0"/>
              <a:t> (82%)</a:t>
            </a:r>
            <a:endParaRPr lang="it-IT" sz="2400" dirty="0" smtClean="0"/>
          </a:p>
          <a:p>
            <a:pPr marL="457200" indent="-457200">
              <a:buFontTx/>
              <a:buAutoNum type="arabicPeriod"/>
            </a:pPr>
            <a:endParaRPr lang="it-IT" sz="2400" dirty="0"/>
          </a:p>
        </p:txBody>
      </p:sp>
      <p:pic>
        <p:nvPicPr>
          <p:cNvPr id="7" name="Immagine 6" descr="Schermata 2019-02-15 alle 09.14.5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1579" y="1315581"/>
            <a:ext cx="4800998" cy="2856882"/>
          </a:xfrm>
          <a:prstGeom prst="rect">
            <a:avLst/>
          </a:prstGeom>
        </p:spPr>
      </p:pic>
      <p:pic>
        <p:nvPicPr>
          <p:cNvPr id="8" name="Immagine 7" descr="Schermata 2019-02-15 alle 09.15.4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1579" y="4246699"/>
            <a:ext cx="1799434" cy="1209816"/>
          </a:xfrm>
          <a:prstGeom prst="rect">
            <a:avLst/>
          </a:prstGeom>
        </p:spPr>
      </p:pic>
    </p:spTree>
    <p:extLst>
      <p:ext uri="{BB962C8B-B14F-4D97-AF65-F5344CB8AC3E}">
        <p14:creationId xmlns:p14="http://schemas.microsoft.com/office/powerpoint/2010/main" val="254334053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p:cNvGraphicFramePr>
            <a:graphicFrameLocks noGrp="1"/>
          </p:cNvGraphicFramePr>
          <p:nvPr>
            <p:extLst>
              <p:ext uri="{D42A27DB-BD31-4B8C-83A1-F6EECF244321}">
                <p14:modId xmlns:p14="http://schemas.microsoft.com/office/powerpoint/2010/main" val="4030682381"/>
              </p:ext>
            </p:extLst>
          </p:nvPr>
        </p:nvGraphicFramePr>
        <p:xfrm>
          <a:off x="0" y="1921385"/>
          <a:ext cx="9144000" cy="4672707"/>
        </p:xfrm>
        <a:graphic>
          <a:graphicData uri="http://schemas.openxmlformats.org/drawingml/2006/table">
            <a:tbl>
              <a:tblPr firstRow="1" bandRow="1">
                <a:tableStyleId>{5C22544A-7EE6-4342-B048-85BDC9FD1C3A}</a:tableStyleId>
              </a:tblPr>
              <a:tblGrid>
                <a:gridCol w="4639733"/>
                <a:gridCol w="4504267"/>
              </a:tblGrid>
              <a:tr h="1062520">
                <a:tc>
                  <a:txBody>
                    <a:bodyPr/>
                    <a:lstStyle/>
                    <a:p>
                      <a:r>
                        <a:rPr lang="it-IT" sz="2400" dirty="0" smtClean="0">
                          <a:solidFill>
                            <a:srgbClr val="000000"/>
                          </a:solidFill>
                        </a:rPr>
                        <a:t>La sanità del XX secolo</a:t>
                      </a:r>
                      <a:endParaRPr lang="it-IT" sz="2400" dirty="0">
                        <a:solidFill>
                          <a:srgbClr val="000000"/>
                        </a:solidFill>
                      </a:endParaRPr>
                    </a:p>
                  </a:txBody>
                  <a:tcPr marT="60960" marB="6096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400" dirty="0" smtClean="0">
                          <a:solidFill>
                            <a:srgbClr val="000000"/>
                          </a:solidFill>
                        </a:rPr>
                        <a:t>La sanità del XXI secolo</a:t>
                      </a:r>
                      <a:endParaRPr lang="it-IT" sz="2400" dirty="0">
                        <a:solidFill>
                          <a:srgbClr val="000000"/>
                        </a:solidFill>
                      </a:endParaRPr>
                    </a:p>
                  </a:txBody>
                  <a:tcPr marT="60960" marB="60960"/>
                </a:tc>
              </a:tr>
              <a:tr h="509330">
                <a:tc>
                  <a:txBody>
                    <a:bodyPr/>
                    <a:lstStyle/>
                    <a:p>
                      <a:r>
                        <a:rPr lang="it-IT" sz="2400" b="1" dirty="0" smtClean="0"/>
                        <a:t>Centrata sui medici</a:t>
                      </a:r>
                      <a:endParaRPr lang="it-IT" sz="2400" b="1" dirty="0"/>
                    </a:p>
                  </a:txBody>
                  <a:tcPr marT="60960" marB="60960"/>
                </a:tc>
                <a:tc>
                  <a:txBody>
                    <a:bodyPr/>
                    <a:lstStyle/>
                    <a:p>
                      <a:r>
                        <a:rPr lang="it-IT" sz="2400" b="1" dirty="0" smtClean="0">
                          <a:solidFill>
                            <a:srgbClr val="0000FF"/>
                          </a:solidFill>
                        </a:rPr>
                        <a:t>Centrata</a:t>
                      </a:r>
                      <a:r>
                        <a:rPr lang="it-IT" sz="2400" b="1" baseline="0" dirty="0" smtClean="0">
                          <a:solidFill>
                            <a:srgbClr val="0000FF"/>
                          </a:solidFill>
                        </a:rPr>
                        <a:t> sui pazienti (soggetti attivi)</a:t>
                      </a:r>
                      <a:endParaRPr lang="it-IT" sz="2400" b="1" dirty="0">
                        <a:solidFill>
                          <a:srgbClr val="0000FF"/>
                        </a:solidFill>
                      </a:endParaRPr>
                    </a:p>
                  </a:txBody>
                  <a:tcPr marT="60960" marB="60960"/>
                </a:tc>
              </a:tr>
              <a:tr h="509330">
                <a:tc>
                  <a:txBody>
                    <a:bodyPr/>
                    <a:lstStyle/>
                    <a:p>
                      <a:r>
                        <a:rPr lang="it-IT" sz="2400" b="1" dirty="0" smtClean="0"/>
                        <a:t>Ospedale-centrico</a:t>
                      </a:r>
                      <a:endParaRPr lang="it-IT" sz="2400" b="1" dirty="0"/>
                    </a:p>
                  </a:txBody>
                  <a:tcPr marT="60960" marB="60960"/>
                </a:tc>
                <a:tc>
                  <a:txBody>
                    <a:bodyPr/>
                    <a:lstStyle/>
                    <a:p>
                      <a:r>
                        <a:rPr lang="it-IT" sz="2400" b="1" dirty="0" smtClean="0">
                          <a:solidFill>
                            <a:srgbClr val="0000FF"/>
                          </a:solidFill>
                        </a:rPr>
                        <a:t>Integrazione ospedale-territorio-MMG</a:t>
                      </a:r>
                      <a:endParaRPr lang="it-IT" sz="2400" b="1" dirty="0">
                        <a:solidFill>
                          <a:srgbClr val="0000FF"/>
                        </a:solidFill>
                      </a:endParaRPr>
                    </a:p>
                  </a:txBody>
                  <a:tcPr marT="60960" marB="60960"/>
                </a:tc>
              </a:tr>
              <a:tr h="509330">
                <a:tc>
                  <a:txBody>
                    <a:bodyPr/>
                    <a:lstStyle/>
                    <a:p>
                      <a:r>
                        <a:rPr lang="it-IT" sz="2400" b="1" dirty="0" smtClean="0"/>
                        <a:t>Lavoro individuale</a:t>
                      </a:r>
                      <a:endParaRPr lang="it-IT" sz="2400" b="1" dirty="0"/>
                    </a:p>
                  </a:txBody>
                  <a:tcPr marT="60960" marB="60960"/>
                </a:tc>
                <a:tc>
                  <a:txBody>
                    <a:bodyPr/>
                    <a:lstStyle/>
                    <a:p>
                      <a:r>
                        <a:rPr lang="it-IT" sz="2400" b="1" dirty="0" smtClean="0">
                          <a:solidFill>
                            <a:srgbClr val="0000FF"/>
                          </a:solidFill>
                        </a:rPr>
                        <a:t>Lavoro di gruppo</a:t>
                      </a:r>
                      <a:endParaRPr lang="it-IT" sz="2400" b="1" dirty="0">
                        <a:solidFill>
                          <a:srgbClr val="0000FF"/>
                        </a:solidFill>
                      </a:endParaRPr>
                    </a:p>
                  </a:txBody>
                  <a:tcPr marT="60960" marB="60960"/>
                </a:tc>
              </a:tr>
              <a:tr h="540537">
                <a:tc>
                  <a:txBody>
                    <a:bodyPr/>
                    <a:lstStyle/>
                    <a:p>
                      <a:r>
                        <a:rPr lang="it-IT" sz="2400" b="1" dirty="0" smtClean="0"/>
                        <a:t>Focalizzata sull’efficienza</a:t>
                      </a:r>
                      <a:endParaRPr lang="it-IT" sz="2400" b="1" dirty="0"/>
                    </a:p>
                  </a:txBody>
                  <a:tcPr marT="60960" marB="60960"/>
                </a:tc>
                <a:tc>
                  <a:txBody>
                    <a:bodyPr/>
                    <a:lstStyle/>
                    <a:p>
                      <a:r>
                        <a:rPr lang="it-IT" sz="2400" b="1" dirty="0" smtClean="0">
                          <a:solidFill>
                            <a:srgbClr val="0000FF"/>
                          </a:solidFill>
                        </a:rPr>
                        <a:t>Focalizzata</a:t>
                      </a:r>
                      <a:r>
                        <a:rPr lang="it-IT" sz="2400" b="1" baseline="0" dirty="0" smtClean="0">
                          <a:solidFill>
                            <a:srgbClr val="0000FF"/>
                          </a:solidFill>
                        </a:rPr>
                        <a:t> su valore e sprechi</a:t>
                      </a:r>
                      <a:endParaRPr lang="it-IT" sz="2400" b="1" dirty="0">
                        <a:solidFill>
                          <a:srgbClr val="0000FF"/>
                        </a:solidFill>
                      </a:endParaRPr>
                    </a:p>
                  </a:txBody>
                  <a:tcPr marT="60960" marB="60960"/>
                </a:tc>
              </a:tr>
              <a:tr h="838044">
                <a:tc>
                  <a:txBody>
                    <a:bodyPr/>
                    <a:lstStyle/>
                    <a:p>
                      <a:r>
                        <a:rPr lang="it-IT" sz="2400" b="1" dirty="0" smtClean="0"/>
                        <a:t>Sfide affrontate con la crescita</a:t>
                      </a:r>
                      <a:endParaRPr lang="it-IT" sz="2400" b="1" dirty="0"/>
                    </a:p>
                  </a:txBody>
                  <a:tcPr marT="60960" marB="60960"/>
                </a:tc>
                <a:tc>
                  <a:txBody>
                    <a:bodyPr/>
                    <a:lstStyle/>
                    <a:p>
                      <a:r>
                        <a:rPr lang="it-IT" sz="2400" b="1" dirty="0" smtClean="0">
                          <a:solidFill>
                            <a:srgbClr val="0000FF"/>
                          </a:solidFill>
                        </a:rPr>
                        <a:t>Sfide affrontate con la trasformazione</a:t>
                      </a:r>
                      <a:endParaRPr lang="it-IT" sz="2400" b="1" dirty="0">
                        <a:solidFill>
                          <a:srgbClr val="0000FF"/>
                        </a:solidFill>
                      </a:endParaRPr>
                    </a:p>
                  </a:txBody>
                  <a:tcPr marT="60960" marB="60960"/>
                </a:tc>
              </a:tr>
            </a:tbl>
          </a:graphicData>
        </a:graphic>
      </p:graphicFrame>
      <p:sp>
        <p:nvSpPr>
          <p:cNvPr id="3" name="CasellaDiTesto 2"/>
          <p:cNvSpPr txBox="1"/>
          <p:nvPr/>
        </p:nvSpPr>
        <p:spPr>
          <a:xfrm>
            <a:off x="5047791" y="6604187"/>
            <a:ext cx="4130354" cy="300082"/>
          </a:xfrm>
          <a:prstGeom prst="rect">
            <a:avLst/>
          </a:prstGeom>
          <a:noFill/>
        </p:spPr>
        <p:txBody>
          <a:bodyPr wrap="none" rtlCol="0">
            <a:spAutoFit/>
          </a:bodyPr>
          <a:lstStyle/>
          <a:p>
            <a:pPr algn="r"/>
            <a:r>
              <a:rPr lang="it-IT" sz="1350" i="1" dirty="0" err="1" smtClean="0">
                <a:solidFill>
                  <a:prstClr val="black"/>
                </a:solidFill>
              </a:rPr>
              <a:t>Mod</a:t>
            </a:r>
            <a:r>
              <a:rPr lang="it-IT" sz="1350" i="1" dirty="0" smtClean="0">
                <a:solidFill>
                  <a:prstClr val="black"/>
                </a:solidFill>
              </a:rPr>
              <a:t> da: J.A</a:t>
            </a:r>
            <a:r>
              <a:rPr lang="it-IT" sz="1350" i="1" dirty="0">
                <a:solidFill>
                  <a:prstClr val="black"/>
                </a:solidFill>
              </a:rPr>
              <a:t>. </a:t>
            </a:r>
            <a:r>
              <a:rPr lang="it-IT" sz="1350" i="1" dirty="0" err="1">
                <a:solidFill>
                  <a:prstClr val="black"/>
                </a:solidFill>
              </a:rPr>
              <a:t>Gray</a:t>
            </a:r>
            <a:r>
              <a:rPr lang="it-IT" sz="1350" i="1" dirty="0">
                <a:solidFill>
                  <a:prstClr val="black"/>
                </a:solidFill>
              </a:rPr>
              <a:t>, </a:t>
            </a:r>
            <a:r>
              <a:rPr lang="it-IT" sz="1350" i="1" dirty="0" err="1">
                <a:solidFill>
                  <a:prstClr val="black"/>
                </a:solidFill>
              </a:rPr>
              <a:t>W</a:t>
            </a:r>
            <a:r>
              <a:rPr lang="it-IT" sz="1350" i="1" dirty="0">
                <a:solidFill>
                  <a:prstClr val="black"/>
                </a:solidFill>
              </a:rPr>
              <a:t>. Ricciardi </a:t>
            </a:r>
            <a:r>
              <a:rPr lang="it-IT" sz="1350" i="1" dirty="0" err="1">
                <a:solidFill>
                  <a:prstClr val="black"/>
                </a:solidFill>
              </a:rPr>
              <a:t>Better</a:t>
            </a:r>
            <a:r>
              <a:rPr lang="it-IT" sz="1350" i="1" dirty="0">
                <a:solidFill>
                  <a:prstClr val="black"/>
                </a:solidFill>
              </a:rPr>
              <a:t> </a:t>
            </a:r>
            <a:r>
              <a:rPr lang="it-IT" sz="1350" i="1" dirty="0" err="1">
                <a:solidFill>
                  <a:prstClr val="black"/>
                </a:solidFill>
              </a:rPr>
              <a:t>value</a:t>
            </a:r>
            <a:r>
              <a:rPr lang="it-IT" sz="1350" i="1" dirty="0">
                <a:solidFill>
                  <a:prstClr val="black"/>
                </a:solidFill>
              </a:rPr>
              <a:t> </a:t>
            </a:r>
            <a:r>
              <a:rPr lang="it-IT" sz="1350" i="1" dirty="0" err="1">
                <a:solidFill>
                  <a:prstClr val="black"/>
                </a:solidFill>
              </a:rPr>
              <a:t>health</a:t>
            </a:r>
            <a:r>
              <a:rPr lang="it-IT" sz="1350" i="1" dirty="0">
                <a:solidFill>
                  <a:prstClr val="black"/>
                </a:solidFill>
              </a:rPr>
              <a:t> care, 2008</a:t>
            </a:r>
          </a:p>
        </p:txBody>
      </p:sp>
      <p:sp>
        <p:nvSpPr>
          <p:cNvPr id="6" name="CasellaDiTesto 5"/>
          <p:cNvSpPr txBox="1"/>
          <p:nvPr/>
        </p:nvSpPr>
        <p:spPr>
          <a:xfrm>
            <a:off x="0" y="346501"/>
            <a:ext cx="9144000" cy="830997"/>
          </a:xfrm>
          <a:prstGeom prst="rect">
            <a:avLst/>
          </a:prstGeom>
          <a:noFill/>
        </p:spPr>
        <p:txBody>
          <a:bodyPr wrap="square" rtlCol="0">
            <a:spAutoFit/>
          </a:bodyPr>
          <a:lstStyle/>
          <a:p>
            <a:pPr algn="ctr"/>
            <a:r>
              <a:rPr lang="it-IT" sz="4800" dirty="0" smtClean="0">
                <a:solidFill>
                  <a:srgbClr val="FFFF00"/>
                </a:solidFill>
              </a:rPr>
              <a:t>COME CAMBIA LA SANITA’</a:t>
            </a:r>
            <a:endParaRPr lang="it-IT" sz="4800" dirty="0">
              <a:solidFill>
                <a:srgbClr val="FFFF00"/>
              </a:solidFill>
            </a:endParaRPr>
          </a:p>
        </p:txBody>
      </p:sp>
    </p:spTree>
    <p:extLst>
      <p:ext uri="{BB962C8B-B14F-4D97-AF65-F5344CB8AC3E}">
        <p14:creationId xmlns:p14="http://schemas.microsoft.com/office/powerpoint/2010/main" val="338932424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 DIVERSI LIVELLI DI MANAGEMENT</a:t>
            </a:r>
            <a:endParaRPr lang="it-IT" dirty="0"/>
          </a:p>
        </p:txBody>
      </p:sp>
      <p:sp>
        <p:nvSpPr>
          <p:cNvPr id="3" name="Segnaposto contenuto 2"/>
          <p:cNvSpPr>
            <a:spLocks noGrp="1"/>
          </p:cNvSpPr>
          <p:nvPr>
            <p:ph idx="1"/>
          </p:nvPr>
        </p:nvSpPr>
        <p:spPr/>
        <p:txBody>
          <a:bodyPr>
            <a:normAutofit/>
          </a:bodyPr>
          <a:lstStyle/>
          <a:p>
            <a:r>
              <a:rPr lang="it-IT" sz="3600" dirty="0" smtClean="0"/>
              <a:t>La Direzione generale</a:t>
            </a:r>
          </a:p>
          <a:p>
            <a:r>
              <a:rPr lang="it-IT" sz="3600" dirty="0" smtClean="0"/>
              <a:t>La Direzione sanitaria</a:t>
            </a:r>
          </a:p>
          <a:p>
            <a:r>
              <a:rPr lang="it-IT" sz="3600" dirty="0" smtClean="0"/>
              <a:t>La Direzione dipartimentale</a:t>
            </a:r>
          </a:p>
          <a:p>
            <a:r>
              <a:rPr lang="it-IT" sz="3600" dirty="0" smtClean="0"/>
              <a:t>La Direzione delle Strutture Complesse e Semplici</a:t>
            </a:r>
            <a:endParaRPr lang="it-IT" sz="3600" dirty="0"/>
          </a:p>
        </p:txBody>
      </p:sp>
    </p:spTree>
    <p:extLst>
      <p:ext uri="{BB962C8B-B14F-4D97-AF65-F5344CB8AC3E}">
        <p14:creationId xmlns:p14="http://schemas.microsoft.com/office/powerpoint/2010/main" val="340752438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356659"/>
            <a:ext cx="9144000" cy="707886"/>
          </a:xfrm>
          <a:prstGeom prst="rect">
            <a:avLst/>
          </a:prstGeom>
        </p:spPr>
        <p:txBody>
          <a:bodyPr wrap="square">
            <a:spAutoFit/>
          </a:bodyPr>
          <a:lstStyle/>
          <a:p>
            <a:pPr algn="ctr"/>
            <a:r>
              <a:rPr lang="en-GB" altLang="it-IT" sz="4000" b="1" i="1" dirty="0" err="1" smtClean="0">
                <a:solidFill>
                  <a:srgbClr val="FFFF00"/>
                </a:solidFill>
              </a:rPr>
              <a:t>Servono</a:t>
            </a:r>
            <a:r>
              <a:rPr lang="en-GB" altLang="it-IT" sz="4000" b="1" i="1" dirty="0" smtClean="0">
                <a:solidFill>
                  <a:srgbClr val="FFFF00"/>
                </a:solidFill>
              </a:rPr>
              <a:t> </a:t>
            </a:r>
            <a:r>
              <a:rPr lang="en-GB" altLang="it-IT" sz="4000" b="1" i="1" dirty="0" err="1" smtClean="0">
                <a:solidFill>
                  <a:srgbClr val="FFFF00"/>
                </a:solidFill>
              </a:rPr>
              <a:t>più</a:t>
            </a:r>
            <a:r>
              <a:rPr lang="en-GB" altLang="it-IT" sz="4000" b="1" i="1" dirty="0" smtClean="0">
                <a:solidFill>
                  <a:srgbClr val="FFFF00"/>
                </a:solidFill>
              </a:rPr>
              <a:t> </a:t>
            </a:r>
            <a:r>
              <a:rPr lang="en-GB" altLang="it-IT" sz="4000" b="1" i="1" dirty="0" err="1" smtClean="0">
                <a:solidFill>
                  <a:srgbClr val="FFFF00"/>
                </a:solidFill>
              </a:rPr>
              <a:t>doti</a:t>
            </a:r>
            <a:r>
              <a:rPr lang="en-GB" altLang="it-IT" sz="4000" b="1" i="1" dirty="0" smtClean="0">
                <a:solidFill>
                  <a:srgbClr val="FFFF00"/>
                </a:solidFill>
              </a:rPr>
              <a:t> di Leadership</a:t>
            </a:r>
            <a:r>
              <a:rPr lang="en-GB" altLang="it-IT" sz="4000" b="1" i="1" dirty="0">
                <a:solidFill>
                  <a:srgbClr val="FFFF00"/>
                </a:solidFill>
              </a:rPr>
              <a:t>…</a:t>
            </a:r>
            <a:endParaRPr lang="it-IT" sz="4000" i="1" dirty="0">
              <a:solidFill>
                <a:srgbClr val="FFFF00"/>
              </a:solidFill>
            </a:endParaRPr>
          </a:p>
        </p:txBody>
      </p:sp>
      <p:sp>
        <p:nvSpPr>
          <p:cNvPr id="3" name="Rectangle 3"/>
          <p:cNvSpPr txBox="1">
            <a:spLocks noChangeArrowheads="1"/>
          </p:cNvSpPr>
          <p:nvPr/>
        </p:nvSpPr>
        <p:spPr>
          <a:xfrm>
            <a:off x="707022" y="1452762"/>
            <a:ext cx="4561603" cy="494832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Tx/>
              <a:buNone/>
            </a:pPr>
            <a:r>
              <a:rPr lang="en-GB" altLang="it-IT" sz="2800" i="1" dirty="0" smtClean="0"/>
              <a:t>“Leadership is the capacity to translate vision into reality”</a:t>
            </a:r>
          </a:p>
          <a:p>
            <a:pPr algn="just">
              <a:spcBef>
                <a:spcPts val="0"/>
              </a:spcBef>
              <a:buFontTx/>
              <a:buNone/>
            </a:pPr>
            <a:r>
              <a:rPr lang="en-GB" altLang="it-IT" sz="1600" dirty="0" smtClean="0"/>
              <a:t>Warren G. </a:t>
            </a:r>
            <a:r>
              <a:rPr lang="en-GB" altLang="it-IT" sz="1600" dirty="0" err="1" smtClean="0"/>
              <a:t>Bennis</a:t>
            </a:r>
            <a:endParaRPr lang="en-GB" altLang="it-IT" sz="2400" i="1" dirty="0" smtClean="0"/>
          </a:p>
          <a:p>
            <a:pPr marL="0" indent="0" algn="just">
              <a:buFontTx/>
              <a:buNone/>
            </a:pPr>
            <a:r>
              <a:rPr lang="en-GB" altLang="it-IT" sz="2400" i="1" dirty="0" smtClean="0"/>
              <a:t>[La leadership è la </a:t>
            </a:r>
            <a:r>
              <a:rPr lang="en-GB" altLang="it-IT" sz="2400" i="1" dirty="0" err="1" smtClean="0"/>
              <a:t>capacità</a:t>
            </a:r>
            <a:r>
              <a:rPr lang="en-GB" altLang="it-IT" sz="2400" i="1" dirty="0" smtClean="0"/>
              <a:t> di </a:t>
            </a:r>
            <a:r>
              <a:rPr lang="en-GB" altLang="it-IT" sz="2400" i="1" dirty="0" err="1" smtClean="0"/>
              <a:t>tradurre</a:t>
            </a:r>
            <a:r>
              <a:rPr lang="en-GB" altLang="it-IT" sz="2400" i="1" dirty="0" smtClean="0"/>
              <a:t> la </a:t>
            </a:r>
            <a:r>
              <a:rPr lang="en-GB" altLang="it-IT" sz="2400" i="1" dirty="0" err="1" smtClean="0"/>
              <a:t>visione</a:t>
            </a:r>
            <a:r>
              <a:rPr lang="en-GB" altLang="it-IT" sz="2400" i="1" dirty="0" smtClean="0"/>
              <a:t> in </a:t>
            </a:r>
            <a:r>
              <a:rPr lang="en-GB" altLang="it-IT" sz="2400" i="1" dirty="0" err="1" smtClean="0"/>
              <a:t>realtà</a:t>
            </a:r>
            <a:r>
              <a:rPr lang="en-GB" altLang="it-IT" sz="2400" i="1" dirty="0" smtClean="0"/>
              <a:t>].</a:t>
            </a:r>
          </a:p>
          <a:p>
            <a:pPr marL="0" indent="0" algn="just">
              <a:buFontTx/>
              <a:buNone/>
            </a:pPr>
            <a:endParaRPr lang="en-GB" altLang="it-IT" sz="2400" i="1" dirty="0"/>
          </a:p>
          <a:p>
            <a:pPr marL="0" indent="0">
              <a:buFontTx/>
              <a:buNone/>
            </a:pPr>
            <a:r>
              <a:rPr lang="en-GB" altLang="it-IT" b="1" i="1" dirty="0" smtClean="0"/>
              <a:t>“IL MANAGER GESTISCE, IL LEADER ISPIRA”</a:t>
            </a:r>
          </a:p>
        </p:txBody>
      </p:sp>
      <p:pic>
        <p:nvPicPr>
          <p:cNvPr id="4" name="Picture 4" descr="97800605595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6588" y="1213703"/>
            <a:ext cx="2763899" cy="4364285"/>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391558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1" y="2909"/>
            <a:ext cx="9024471" cy="4862869"/>
          </a:xfrm>
          <a:prstGeom prst="rect">
            <a:avLst/>
          </a:prstGeom>
        </p:spPr>
        <p:txBody>
          <a:bodyPr wrap="square">
            <a:spAutoFit/>
          </a:bodyPr>
          <a:lstStyle/>
          <a:p>
            <a:r>
              <a:rPr lang="it-IT" sz="2800" b="1" dirty="0">
                <a:solidFill>
                  <a:srgbClr val="FFFF00"/>
                </a:solidFill>
              </a:rPr>
              <a:t>L</a:t>
            </a:r>
            <a:r>
              <a:rPr lang="it-IT" sz="2800" b="1" dirty="0" smtClean="0">
                <a:solidFill>
                  <a:srgbClr val="FFFF00"/>
                </a:solidFill>
              </a:rPr>
              <a:t>'elenco </a:t>
            </a:r>
            <a:r>
              <a:rPr lang="it-IT" sz="2800" b="1" dirty="0">
                <a:solidFill>
                  <a:srgbClr val="FFFF00"/>
                </a:solidFill>
              </a:rPr>
              <a:t>dei 758 nuovi aspiranti Direttori </a:t>
            </a:r>
            <a:r>
              <a:rPr lang="it-IT" sz="2800" b="1" dirty="0" smtClean="0">
                <a:solidFill>
                  <a:srgbClr val="FFFF00"/>
                </a:solidFill>
              </a:rPr>
              <a:t>Generali</a:t>
            </a:r>
          </a:p>
          <a:p>
            <a:endParaRPr lang="it-IT" dirty="0"/>
          </a:p>
          <a:p>
            <a:r>
              <a:rPr lang="it-IT" sz="2400" dirty="0"/>
              <a:t>E' stato pubblicato dal Ministero della Salute l'elenco </a:t>
            </a:r>
            <a:r>
              <a:rPr lang="it-IT" sz="2400" dirty="0" smtClean="0"/>
              <a:t>dei soggetti idonei alle Direzioni generali delle </a:t>
            </a:r>
            <a:r>
              <a:rPr lang="it-IT" sz="2400" dirty="0"/>
              <a:t>Aziende Sanitarie. Si tratta di 758 aspiranti e quasi tutti quelli in carica di cui 209 donne (27,6%). La procedura ha seguito la riforma del 2016 che ha centralizzato gli elenchi di idonei con l'obiettivo di raggiungere alti livelli di managerialità in tutte le circa 250 aziende. Questo il commento del Ministro della Salute </a:t>
            </a:r>
            <a:r>
              <a:rPr lang="it-IT" sz="2400" b="1" dirty="0"/>
              <a:t>Beatrice Lorenzin</a:t>
            </a:r>
            <a:r>
              <a:rPr lang="it-IT" sz="2400" dirty="0"/>
              <a:t>: “Si realizza una riforma epocale che ha l’obiettivo di riequilibrare i rapporti tra il vertice politico regionale e la </a:t>
            </a:r>
            <a:r>
              <a:rPr lang="it-IT" sz="2400" dirty="0" err="1"/>
              <a:t>governance</a:t>
            </a:r>
            <a:r>
              <a:rPr lang="it-IT" sz="2400" dirty="0"/>
              <a:t> delle aziende sanitarie, al fine di slegare, in particolare, la nomina dei direttori generali dalla “fiducia politica” per agganciarla a una valutazione di profilo esclusivamente tecnico"</a:t>
            </a:r>
            <a:r>
              <a:rPr lang="it-IT" dirty="0"/>
              <a:t>.</a:t>
            </a:r>
            <a:endParaRPr lang="it-IT" u="sng" dirty="0">
              <a:hlinkClick r:id="rId2"/>
            </a:endParaRP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0388" y="5109882"/>
            <a:ext cx="3283814" cy="174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55236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Urban pop">
  <a:themeElements>
    <a:clrScheme name="Urban Pop">
      <a:dk1>
        <a:srgbClr val="000000"/>
      </a:dk1>
      <a:lt1>
        <a:srgbClr val="FFFFFF"/>
      </a:lt1>
      <a:dk2>
        <a:srgbClr val="282828"/>
      </a:dk2>
      <a:lt2>
        <a:srgbClr val="D4D4D4"/>
      </a:lt2>
      <a:accent1>
        <a:srgbClr val="86CE24"/>
      </a:accent1>
      <a:accent2>
        <a:srgbClr val="00A2E6"/>
      </a:accent2>
      <a:accent3>
        <a:srgbClr val="FAC810"/>
      </a:accent3>
      <a:accent4>
        <a:srgbClr val="7D8F8C"/>
      </a:accent4>
      <a:accent5>
        <a:srgbClr val="D06B20"/>
      </a:accent5>
      <a:accent6>
        <a:srgbClr val="958B8B"/>
      </a:accent6>
      <a:hlink>
        <a:srgbClr val="FF9900"/>
      </a:hlink>
      <a:folHlink>
        <a:srgbClr val="969696"/>
      </a:folHlink>
    </a:clrScheme>
    <a:fontScheme name="Urban Pop">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Urban Pop">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2700" cap="flat" cmpd="sng" algn="ctr">
          <a:solidFill>
            <a:schemeClr val="phClr"/>
          </a:solidFill>
          <a:prstDash val="solid"/>
        </a:ln>
        <a:ln w="15875"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0800" dist="38100" dir="5400000" rotWithShape="0">
              <a:srgbClr val="000000">
                <a:alpha val="58000"/>
              </a:srgbClr>
            </a:outerShdw>
          </a:effectLst>
          <a:scene3d>
            <a:camera prst="orthographicFront">
              <a:rot lat="0" lon="0" rev="0"/>
            </a:camera>
            <a:lightRig rig="flat" dir="t"/>
          </a:scene3d>
          <a:sp3d contourW="15875">
            <a:bevelT w="95250" h="127000"/>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 pop.thmx</Template>
  <TotalTime>57</TotalTime>
  <Words>515</Words>
  <Application>Microsoft Macintosh PowerPoint</Application>
  <PresentationFormat>Presentazione su schermo (4:3)</PresentationFormat>
  <Paragraphs>72</Paragraphs>
  <Slides>14</Slides>
  <Notes>0</Notes>
  <HiddenSlides>0</HiddenSlides>
  <MMClips>0</MMClips>
  <ScaleCrop>false</ScaleCrop>
  <HeadingPairs>
    <vt:vector size="4" baseType="variant">
      <vt:variant>
        <vt:lpstr>Tema</vt:lpstr>
      </vt:variant>
      <vt:variant>
        <vt:i4>1</vt:i4>
      </vt:variant>
      <vt:variant>
        <vt:lpstr>Titoli diapositive</vt:lpstr>
      </vt:variant>
      <vt:variant>
        <vt:i4>14</vt:i4>
      </vt:variant>
    </vt:vector>
  </HeadingPairs>
  <TitlesOfParts>
    <vt:vector size="15" baseType="lpstr">
      <vt:lpstr>Urban pop</vt:lpstr>
      <vt:lpstr>Politiche formative per il management professionale </vt:lpstr>
      <vt:lpstr>IL MANAGEMENT SANITARIO OGGI</vt:lpstr>
      <vt:lpstr>LE DIFFICOLTA’ DI CONTESTO</vt:lpstr>
      <vt:lpstr>BACKGROUND DEI DIRETTORI GENERALI</vt:lpstr>
      <vt:lpstr>BACKGROUND DEI DIRETTORI GENERALI</vt:lpstr>
      <vt:lpstr>Presentazione di PowerPoint</vt:lpstr>
      <vt:lpstr>I DIVERSI LIVELLI DI MANAGEMENT</vt:lpstr>
      <vt:lpstr>Presentazione di PowerPoint</vt:lpstr>
      <vt:lpstr>Presentazione di PowerPoint</vt:lpstr>
      <vt:lpstr>LE POLITICHE FORMATIVE</vt:lpstr>
      <vt:lpstr>NOZIONI COMUNI</vt:lpstr>
      <vt:lpstr>IL RUOLO DELl’universita’</vt:lpstr>
      <vt:lpstr>LA RISPOSTA di parma</vt:lpstr>
      <vt:lpstr>GRAZIE PER L’ATTENZIONE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Politiche formative per il management professionale </dc:title>
  <dc:creator>-</dc:creator>
  <cp:lastModifiedBy>-</cp:lastModifiedBy>
  <cp:revision>7</cp:revision>
  <dcterms:created xsi:type="dcterms:W3CDTF">2019-02-15T06:02:10Z</dcterms:created>
  <dcterms:modified xsi:type="dcterms:W3CDTF">2019-02-15T08:18:17Z</dcterms:modified>
</cp:coreProperties>
</file>