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6"/>
  </p:notesMasterIdLst>
  <p:handoutMasterIdLst>
    <p:handoutMasterId r:id="rId37"/>
  </p:handoutMasterIdLst>
  <p:sldIdLst>
    <p:sldId id="582" r:id="rId2"/>
    <p:sldId id="739" r:id="rId3"/>
    <p:sldId id="741" r:id="rId4"/>
    <p:sldId id="797" r:id="rId5"/>
    <p:sldId id="742" r:id="rId6"/>
    <p:sldId id="743" r:id="rId7"/>
    <p:sldId id="765" r:id="rId8"/>
    <p:sldId id="779" r:id="rId9"/>
    <p:sldId id="744" r:id="rId10"/>
    <p:sldId id="787" r:id="rId11"/>
    <p:sldId id="745" r:id="rId12"/>
    <p:sldId id="788" r:id="rId13"/>
    <p:sldId id="790" r:id="rId14"/>
    <p:sldId id="791" r:id="rId15"/>
    <p:sldId id="792" r:id="rId16"/>
    <p:sldId id="793" r:id="rId17"/>
    <p:sldId id="746" r:id="rId18"/>
    <p:sldId id="794" r:id="rId19"/>
    <p:sldId id="757" r:id="rId20"/>
    <p:sldId id="748" r:id="rId21"/>
    <p:sldId id="750" r:id="rId22"/>
    <p:sldId id="752" r:id="rId23"/>
    <p:sldId id="780" r:id="rId24"/>
    <p:sldId id="782" r:id="rId25"/>
    <p:sldId id="784" r:id="rId26"/>
    <p:sldId id="785" r:id="rId27"/>
    <p:sldId id="781" r:id="rId28"/>
    <p:sldId id="783" r:id="rId29"/>
    <p:sldId id="786" r:id="rId30"/>
    <p:sldId id="796" r:id="rId31"/>
    <p:sldId id="767" r:id="rId32"/>
    <p:sldId id="762" r:id="rId33"/>
    <p:sldId id="777" r:id="rId34"/>
    <p:sldId id="795" r:id="rId3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CC00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4" autoAdjust="0"/>
    <p:restoredTop sz="94707" autoAdjust="0"/>
  </p:normalViewPr>
  <p:slideViewPr>
    <p:cSldViewPr>
      <p:cViewPr>
        <p:scale>
          <a:sx n="78" d="100"/>
          <a:sy n="78" d="100"/>
        </p:scale>
        <p:origin x="3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46B2F-F249-4CF5-AB21-6C172002C8F5}" type="doc">
      <dgm:prSet loTypeId="urn:microsoft.com/office/officeart/2005/8/layout/radial5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E4EEF928-CF3F-4AEF-B06D-E88B6B43D46A}">
      <dgm:prSet custT="1"/>
      <dgm:spPr/>
      <dgm:t>
        <a:bodyPr/>
        <a:lstStyle/>
        <a:p>
          <a:r>
            <a:rPr lang="it-IT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Dirigente Infermieristico</a:t>
          </a:r>
        </a:p>
        <a:p>
          <a:r>
            <a:rPr lang="it-IT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 area clinico-assistenziale   </a:t>
          </a:r>
        </a:p>
        <a:p>
          <a:r>
            <a:rPr lang="it-IT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(2-5%)</a:t>
          </a:r>
          <a:endParaRPr lang="it-IT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56073-3E23-481F-B82D-925009F85036}" type="parTrans" cxnId="{D348D518-BF1E-49A6-8D42-054B5B917DC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0919F-610E-4997-84C2-9A8280FA396A}" type="sibTrans" cxnId="{D348D518-BF1E-49A6-8D42-054B5B917DC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40B37F-E76C-49B6-A67E-0A3ABD84E2EE}">
      <dgm:prSet custT="1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14625-10F8-43AB-96D5-EC8222924676}" type="parTrans" cxnId="{01E075B8-B85D-4CED-A68E-E359BE1D4B4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B80CAC-9E75-4612-A684-4B9AA8D320BC}" type="sibTrans" cxnId="{01E075B8-B85D-4CED-A68E-E359BE1D4B4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B4FB15-4537-424A-AE3A-E27F7EBFB545}">
      <dgm:prSet custT="1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C2D1C-E463-494C-AC95-C199EEA2BC16}" type="parTrans" cxnId="{9AF697FF-8294-4B5B-A808-F7800D2B260C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529A9-739A-4A41-B8DF-3A24B5F6B819}" type="sibTrans" cxnId="{9AF697FF-8294-4B5B-A808-F7800D2B260C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55EE05-5ED2-4834-9C14-2C3E474ABA09}">
      <dgm:prSet custT="1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3463E-C830-4072-966F-FB80F31AC0BB}" type="parTrans" cxnId="{285A1A09-21A3-4090-A71F-3CD5AEEA931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FBD4AC-1437-4460-AF37-50EB4C387A15}" type="sibTrans" cxnId="{285A1A09-21A3-4090-A71F-3CD5AEEA931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26FDE-9E37-4608-B56B-EC96562F8D8E}">
      <dgm:prSet custT="1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E18EA-9F30-40D9-AFD1-199E408A32D7}" type="parTrans" cxnId="{514F17B3-D29A-4511-8396-2E70CED915E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AB68F-7364-415F-B5AE-5CD413AA044A}" type="sibTrans" cxnId="{514F17B3-D29A-4511-8396-2E70CED915E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243812-63C0-49A6-A271-375E170B43B7}">
      <dgm:prSet custT="1"/>
      <dgm:spPr/>
      <dgm:t>
        <a:bodyPr/>
        <a:lstStyle/>
        <a:p>
          <a:r>
            <a:rPr lang="it-IT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Infermiere Specialista  </a:t>
          </a:r>
        </a:p>
        <a:p>
          <a:r>
            <a:rPr lang="it-IT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(12-15%)</a:t>
          </a:r>
          <a:endParaRPr lang="it-IT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7266C-D05A-4D59-8F22-D03997F65562}" type="parTrans" cxnId="{1DE5A3D6-4A56-4D97-945E-ED1B9BFFEB4F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44B73B-452E-48C7-BE4C-1D15546F68F2}" type="sibTrans" cxnId="{1DE5A3D6-4A56-4D97-945E-ED1B9BFFEB4F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A17B3-CCD6-4324-A54A-C465AFEF9379}">
      <dgm:prSet custT="1"/>
      <dgm:spPr/>
      <dgm:t>
        <a:bodyPr/>
        <a:lstStyle/>
        <a:p>
          <a:r>
            <a:rPr lang="it-IT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Infermiere di Assistenza Generale</a:t>
          </a:r>
        </a:p>
        <a:p>
          <a:r>
            <a:rPr lang="it-IT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(70-78%) </a:t>
          </a:r>
          <a:endParaRPr lang="it-IT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E64FE-3C7E-484E-8B50-E0F1AAF29354}" type="parTrans" cxnId="{B4A71059-B373-4830-A4D4-3D2DBBFAA7A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3837CE-1041-4368-859C-C0CF589FE0C1}" type="sibTrans" cxnId="{B4A71059-B373-4830-A4D4-3D2DBBFAA7A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46E19-2B7B-435E-9E15-60D0191C4C2B}">
      <dgm:prSet custT="1"/>
      <dgm:spPr/>
      <dgm:t>
        <a:bodyPr/>
        <a:lstStyle/>
        <a:p>
          <a:r>
            <a:rPr lang="it-IT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Infermiere Esperto</a:t>
          </a:r>
        </a:p>
        <a:p>
          <a:r>
            <a:rPr lang="it-IT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(8-10%) </a:t>
          </a:r>
          <a:endParaRPr lang="it-IT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E9A39-CF66-4C94-8F21-57E067F3C081}" type="parTrans" cxnId="{B5AF624B-D900-4144-B7ED-5AB5E7AD418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654D7-BEE9-4E8C-BBA4-7554F719B8F9}" type="sibTrans" cxnId="{B5AF624B-D900-4144-B7ED-5AB5E7AD418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7D4D4-74E2-4E03-BEF7-711F992399DB}">
      <dgm:prSet custT="1"/>
      <dgm:spPr/>
      <dgm:t>
        <a:bodyPr/>
        <a:lstStyle/>
        <a:p>
          <a:endParaRPr lang="it-IT" sz="1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CEC2B-2027-4A5F-A87A-19178F220A6E}" type="parTrans" cxnId="{284D46B6-B346-4330-B219-C842A72C76F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815F7-6261-4CAF-8436-A9780809C674}" type="sibTrans" cxnId="{284D46B6-B346-4330-B219-C842A72C76F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7A2010-42D2-4A93-99F9-E008A4E1C5D6}">
      <dgm:prSet custScaleX="100965" custScaleY="101073" custRadScaleRad="106633" custRadScaleInc="202202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27216-140B-42E0-AD02-7A78C3842B85}" type="parTrans" cxnId="{3D812814-8E0B-4632-81E5-7FAB0D700AB1}">
      <dgm:prSet custAng="10740546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B07324-6F11-4083-9DC8-6C4BE705EBAF}" type="sibTrans" cxnId="{3D812814-8E0B-4632-81E5-7FAB0D700AB1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B8E365-14FD-4998-AFD3-A9CED033EED0}">
      <dgm:prSet custScaleX="100965" custScaleY="101073" custRadScaleRad="106633" custRadScaleInc="202202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5B587-237C-4C49-BE0D-BC298243235D}" type="parTrans" cxnId="{BA76BAC6-AB8A-44EC-B530-9289C3691D48}">
      <dgm:prSet custAng="10740546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B10EF-716C-495E-809B-8F27D92BBDD4}" type="sibTrans" cxnId="{BA76BAC6-AB8A-44EC-B530-9289C3691D4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F9831F-3FB0-4CFA-814C-757CE04EE12E}">
      <dgm:prSet custScaleX="100965" custScaleY="101073" custRadScaleRad="106633" custRadScaleInc="202202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5B1F3-2673-4267-8FB1-BC72AE3BE473}" type="parTrans" cxnId="{AB3E0C0C-B199-44EC-964B-A86E90087841}">
      <dgm:prSet custAng="10740546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2851A-E15C-49B9-8C6F-C709A179A1FF}" type="sibTrans" cxnId="{AB3E0C0C-B199-44EC-964B-A86E90087841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98F069-7C43-4C9E-A1E2-D73E9DF9F376}">
      <dgm:prSet custScaleX="100965" custScaleY="101073" custRadScaleRad="106633" custRadScaleInc="202202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EEB3C-1F09-4944-9B50-65EC9C8919B0}" type="parTrans" cxnId="{0E0ABA89-EE26-4D3B-BFD1-E8C5DB20A020}">
      <dgm:prSet custAng="10740546"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BF041-74AE-4556-8332-64F222C67EC5}" type="sibTrans" cxnId="{0E0ABA89-EE26-4D3B-BFD1-E8C5DB20A020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A6B21-3E52-4DDF-A7BC-87BC426B4556}" type="pres">
      <dgm:prSet presAssocID="{D0246B2F-F249-4CF5-AB21-6C172002C8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DDB4271-B373-4027-9C6B-B0A25BF525CD}" type="pres">
      <dgm:prSet presAssocID="{E4EEF928-CF3F-4AEF-B06D-E88B6B43D46A}" presName="centerShape" presStyleLbl="node0" presStyleIdx="0" presStyleCnt="1" custScaleX="137699" custScaleY="115733" custLinFactNeighborX="-155" custLinFactNeighborY="3169"/>
      <dgm:spPr/>
      <dgm:t>
        <a:bodyPr/>
        <a:lstStyle/>
        <a:p>
          <a:endParaRPr lang="it-IT"/>
        </a:p>
      </dgm:t>
    </dgm:pt>
    <dgm:pt modelId="{312DE4A7-3AD3-4791-8E55-E64961BC635C}" type="pres">
      <dgm:prSet presAssocID="{D3F7266C-D05A-4D59-8F22-D03997F65562}" presName="parTrans" presStyleLbl="sibTrans2D1" presStyleIdx="0" presStyleCnt="3" custAng="10800000"/>
      <dgm:spPr/>
      <dgm:t>
        <a:bodyPr/>
        <a:lstStyle/>
        <a:p>
          <a:endParaRPr lang="it-IT"/>
        </a:p>
      </dgm:t>
    </dgm:pt>
    <dgm:pt modelId="{32343178-6710-47D8-BA73-4AE2EE33BB6D}" type="pres">
      <dgm:prSet presAssocID="{D3F7266C-D05A-4D59-8F22-D03997F65562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A0187BAD-280A-4AD8-B451-14F6A1F2BC00}" type="pres">
      <dgm:prSet presAssocID="{DC243812-63C0-49A6-A271-375E170B43B7}" presName="node" presStyleLbl="node1" presStyleIdx="0" presStyleCnt="3" custScaleX="128057" custScaleY="95437" custRadScaleRad="97460" custRadScaleInc="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8B122D-1BD1-4070-815F-B4DE5BE2B040}" type="pres">
      <dgm:prSet presAssocID="{90FE64FE-3C7E-484E-8B50-E0F1AAF29354}" presName="parTrans" presStyleLbl="sibTrans2D1" presStyleIdx="1" presStyleCnt="3" custAng="10531414" custScaleX="135125" custLinFactNeighborX="10535" custLinFactNeighborY="1032"/>
      <dgm:spPr/>
      <dgm:t>
        <a:bodyPr/>
        <a:lstStyle/>
        <a:p>
          <a:endParaRPr lang="it-IT"/>
        </a:p>
      </dgm:t>
    </dgm:pt>
    <dgm:pt modelId="{0522CD21-18B5-4B7A-9BB5-17761626891E}" type="pres">
      <dgm:prSet presAssocID="{90FE64FE-3C7E-484E-8B50-E0F1AAF29354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31757D32-5E45-4E8A-AD07-7220E0F0F7A6}" type="pres">
      <dgm:prSet presAssocID="{C6FA17B3-CCD6-4324-A54A-C465AFEF9379}" presName="node" presStyleLbl="node1" presStyleIdx="1" presStyleCnt="3" custScaleX="127394" custScaleY="115733" custRadScaleRad="121322" custRadScaleInc="-196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EACB18-0E17-414B-B08C-C225B7410148}" type="pres">
      <dgm:prSet presAssocID="{F2CE9A39-CF66-4C94-8F21-57E067F3C081}" presName="parTrans" presStyleLbl="sibTrans2D1" presStyleIdx="2" presStyleCnt="3" custAng="10740546"/>
      <dgm:spPr/>
      <dgm:t>
        <a:bodyPr/>
        <a:lstStyle/>
        <a:p>
          <a:endParaRPr lang="it-IT"/>
        </a:p>
      </dgm:t>
    </dgm:pt>
    <dgm:pt modelId="{2BEF489D-A5C3-4637-934B-5E2C30F7CA62}" type="pres">
      <dgm:prSet presAssocID="{F2CE9A39-CF66-4C94-8F21-57E067F3C081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CD67050E-6026-4D2A-85E3-F094A9F3BB03}" type="pres">
      <dgm:prSet presAssocID="{8FA46E19-2B7B-435E-9E15-60D0191C4C2B}" presName="node" presStyleLbl="node1" presStyleIdx="2" presStyleCnt="3" custScaleX="100965" custScaleY="101073" custRadScaleRad="116362" custRadScaleInc="4668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81E8B2B-3BE1-4C7C-8F69-36755496B0E4}" type="presOf" srcId="{F2CE9A39-CF66-4C94-8F21-57E067F3C081}" destId="{2BEF489D-A5C3-4637-934B-5E2C30F7CA62}" srcOrd="1" destOrd="0" presId="urn:microsoft.com/office/officeart/2005/8/layout/radial5"/>
    <dgm:cxn modelId="{859120FB-5274-45E3-8654-668876ED742B}" type="presOf" srcId="{D3F7266C-D05A-4D59-8F22-D03997F65562}" destId="{32343178-6710-47D8-BA73-4AE2EE33BB6D}" srcOrd="1" destOrd="0" presId="urn:microsoft.com/office/officeart/2005/8/layout/radial5"/>
    <dgm:cxn modelId="{D348D518-BF1E-49A6-8D42-054B5B917DC8}" srcId="{D0246B2F-F249-4CF5-AB21-6C172002C8F5}" destId="{E4EEF928-CF3F-4AEF-B06D-E88B6B43D46A}" srcOrd="0" destOrd="0" parTransId="{E0656073-3E23-481F-B82D-925009F85036}" sibTransId="{31A0919F-610E-4997-84C2-9A8280FA396A}"/>
    <dgm:cxn modelId="{D1D2CC29-3629-4C8A-8E9A-AD4E7F7AE9C5}" type="presOf" srcId="{8FA46E19-2B7B-435E-9E15-60D0191C4C2B}" destId="{CD67050E-6026-4D2A-85E3-F094A9F3BB03}" srcOrd="0" destOrd="0" presId="urn:microsoft.com/office/officeart/2005/8/layout/radial5"/>
    <dgm:cxn modelId="{9AF697FF-8294-4B5B-A808-F7800D2B260C}" srcId="{D0246B2F-F249-4CF5-AB21-6C172002C8F5}" destId="{BBB4FB15-4537-424A-AE3A-E27F7EBFB545}" srcOrd="4" destOrd="0" parTransId="{8AEC2D1C-E463-494C-AC95-C199EEA2BC16}" sibTransId="{0D8529A9-739A-4A41-B8DF-3A24B5F6B819}"/>
    <dgm:cxn modelId="{7A73B2EC-ADA6-425C-A389-D60C6E934553}" type="presOf" srcId="{E4EEF928-CF3F-4AEF-B06D-E88B6B43D46A}" destId="{CDDB4271-B373-4027-9C6B-B0A25BF525CD}" srcOrd="0" destOrd="0" presId="urn:microsoft.com/office/officeart/2005/8/layout/radial5"/>
    <dgm:cxn modelId="{3D812814-8E0B-4632-81E5-7FAB0D700AB1}" srcId="{D0246B2F-F249-4CF5-AB21-6C172002C8F5}" destId="{6A7A2010-42D2-4A93-99F9-E008A4E1C5D6}" srcOrd="6" destOrd="0" parTransId="{25B27216-140B-42E0-AD02-7A78C3842B85}" sibTransId="{3BB07324-6F11-4083-9DC8-6C4BE705EBAF}"/>
    <dgm:cxn modelId="{1DE5A3D6-4A56-4D97-945E-ED1B9BFFEB4F}" srcId="{E4EEF928-CF3F-4AEF-B06D-E88B6B43D46A}" destId="{DC243812-63C0-49A6-A271-375E170B43B7}" srcOrd="0" destOrd="0" parTransId="{D3F7266C-D05A-4D59-8F22-D03997F65562}" sibTransId="{3C44B73B-452E-48C7-BE4C-1D15546F68F2}"/>
    <dgm:cxn modelId="{BA76BAC6-AB8A-44EC-B530-9289C3691D48}" srcId="{D0246B2F-F249-4CF5-AB21-6C172002C8F5}" destId="{5AB8E365-14FD-4998-AFD3-A9CED033EED0}" srcOrd="7" destOrd="0" parTransId="{73D5B587-237C-4C49-BE0D-BC298243235D}" sibTransId="{9E5B10EF-716C-495E-809B-8F27D92BBDD4}"/>
    <dgm:cxn modelId="{514F17B3-D29A-4511-8396-2E70CED915E9}" srcId="{D0246B2F-F249-4CF5-AB21-6C172002C8F5}" destId="{47D26FDE-9E37-4608-B56B-EC96562F8D8E}" srcOrd="2" destOrd="0" parTransId="{533E18EA-9F30-40D9-AFD1-199E408A32D7}" sibTransId="{A2CAB68F-7364-415F-B5AE-5CD413AA044A}"/>
    <dgm:cxn modelId="{B4A71059-B373-4830-A4D4-3D2DBBFAA7AB}" srcId="{E4EEF928-CF3F-4AEF-B06D-E88B6B43D46A}" destId="{C6FA17B3-CCD6-4324-A54A-C465AFEF9379}" srcOrd="1" destOrd="0" parTransId="{90FE64FE-3C7E-484E-8B50-E0F1AAF29354}" sibTransId="{063837CE-1041-4368-859C-C0CF589FE0C1}"/>
    <dgm:cxn modelId="{01E075B8-B85D-4CED-A68E-E359BE1D4B44}" srcId="{D0246B2F-F249-4CF5-AB21-6C172002C8F5}" destId="{0E40B37F-E76C-49B6-A67E-0A3ABD84E2EE}" srcOrd="3" destOrd="0" parTransId="{61C14625-10F8-43AB-96D5-EC8222924676}" sibTransId="{3CB80CAC-9E75-4612-A684-4B9AA8D320BC}"/>
    <dgm:cxn modelId="{662E3950-42B4-438C-93C0-81E1EE46A275}" type="presOf" srcId="{DC243812-63C0-49A6-A271-375E170B43B7}" destId="{A0187BAD-280A-4AD8-B451-14F6A1F2BC00}" srcOrd="0" destOrd="0" presId="urn:microsoft.com/office/officeart/2005/8/layout/radial5"/>
    <dgm:cxn modelId="{60241E69-F83D-4C1D-95B1-43570827DC68}" type="presOf" srcId="{90FE64FE-3C7E-484E-8B50-E0F1AAF29354}" destId="{B38B122D-1BD1-4070-815F-B4DE5BE2B040}" srcOrd="0" destOrd="0" presId="urn:microsoft.com/office/officeart/2005/8/layout/radial5"/>
    <dgm:cxn modelId="{450879BA-D647-46D3-8CC8-9E9D95C19820}" type="presOf" srcId="{D0246B2F-F249-4CF5-AB21-6C172002C8F5}" destId="{2F4A6B21-3E52-4DDF-A7BC-87BC426B4556}" srcOrd="0" destOrd="0" presId="urn:microsoft.com/office/officeart/2005/8/layout/radial5"/>
    <dgm:cxn modelId="{AB3E0C0C-B199-44EC-964B-A86E90087841}" srcId="{D0246B2F-F249-4CF5-AB21-6C172002C8F5}" destId="{DBF9831F-3FB0-4CFA-814C-757CE04EE12E}" srcOrd="8" destOrd="0" parTransId="{3095B1F3-2673-4267-8FB1-BC72AE3BE473}" sibTransId="{C252851A-E15C-49B9-8C6F-C709A179A1FF}"/>
    <dgm:cxn modelId="{284D46B6-B346-4330-B219-C842A72C76FB}" srcId="{D0246B2F-F249-4CF5-AB21-6C172002C8F5}" destId="{31A7D4D4-74E2-4E03-BEF7-711F992399DB}" srcOrd="1" destOrd="0" parTransId="{900CEC2B-2027-4A5F-A87A-19178F220A6E}" sibTransId="{676815F7-6261-4CAF-8436-A9780809C674}"/>
    <dgm:cxn modelId="{415A4AA6-BE96-4B0A-87A1-444AA3E2AB82}" type="presOf" srcId="{C6FA17B3-CCD6-4324-A54A-C465AFEF9379}" destId="{31757D32-5E45-4E8A-AD07-7220E0F0F7A6}" srcOrd="0" destOrd="0" presId="urn:microsoft.com/office/officeart/2005/8/layout/radial5"/>
    <dgm:cxn modelId="{B5AF624B-D900-4144-B7ED-5AB5E7AD4184}" srcId="{E4EEF928-CF3F-4AEF-B06D-E88B6B43D46A}" destId="{8FA46E19-2B7B-435E-9E15-60D0191C4C2B}" srcOrd="2" destOrd="0" parTransId="{F2CE9A39-CF66-4C94-8F21-57E067F3C081}" sibTransId="{677654D7-BEE9-4E8C-BBA4-7554F719B8F9}"/>
    <dgm:cxn modelId="{0E0ABA89-EE26-4D3B-BFD1-E8C5DB20A020}" srcId="{D0246B2F-F249-4CF5-AB21-6C172002C8F5}" destId="{FD98F069-7C43-4C9E-A1E2-D73E9DF9F376}" srcOrd="9" destOrd="0" parTransId="{EF5EEB3C-1F09-4944-9B50-65EC9C8919B0}" sibTransId="{A32BF041-74AE-4556-8332-64F222C67EC5}"/>
    <dgm:cxn modelId="{17258E63-6717-4EF3-9A36-0B78A8ED84BE}" type="presOf" srcId="{F2CE9A39-CF66-4C94-8F21-57E067F3C081}" destId="{4AEACB18-0E17-414B-B08C-C225B7410148}" srcOrd="0" destOrd="0" presId="urn:microsoft.com/office/officeart/2005/8/layout/radial5"/>
    <dgm:cxn modelId="{285A1A09-21A3-4090-A71F-3CD5AEEA9317}" srcId="{D0246B2F-F249-4CF5-AB21-6C172002C8F5}" destId="{3755EE05-5ED2-4834-9C14-2C3E474ABA09}" srcOrd="5" destOrd="0" parTransId="{B163463E-C830-4072-966F-FB80F31AC0BB}" sibTransId="{14FBD4AC-1437-4460-AF37-50EB4C387A15}"/>
    <dgm:cxn modelId="{EBFC8B1D-07F2-42A3-A545-9ACBAD45D69B}" type="presOf" srcId="{D3F7266C-D05A-4D59-8F22-D03997F65562}" destId="{312DE4A7-3AD3-4791-8E55-E64961BC635C}" srcOrd="0" destOrd="0" presId="urn:microsoft.com/office/officeart/2005/8/layout/radial5"/>
    <dgm:cxn modelId="{F1AEE83C-0FF1-469E-BA78-A484535E6A2C}" type="presOf" srcId="{90FE64FE-3C7E-484E-8B50-E0F1AAF29354}" destId="{0522CD21-18B5-4B7A-9BB5-17761626891E}" srcOrd="1" destOrd="0" presId="urn:microsoft.com/office/officeart/2005/8/layout/radial5"/>
    <dgm:cxn modelId="{5B2FC059-F1C3-482C-A499-B9464B72BCC2}" type="presParOf" srcId="{2F4A6B21-3E52-4DDF-A7BC-87BC426B4556}" destId="{CDDB4271-B373-4027-9C6B-B0A25BF525CD}" srcOrd="0" destOrd="0" presId="urn:microsoft.com/office/officeart/2005/8/layout/radial5"/>
    <dgm:cxn modelId="{A18277A4-A5B8-4870-BEEC-642F63B65179}" type="presParOf" srcId="{2F4A6B21-3E52-4DDF-A7BC-87BC426B4556}" destId="{312DE4A7-3AD3-4791-8E55-E64961BC635C}" srcOrd="1" destOrd="0" presId="urn:microsoft.com/office/officeart/2005/8/layout/radial5"/>
    <dgm:cxn modelId="{0465F5CA-FFB6-4CBE-9502-2FC8B12B7419}" type="presParOf" srcId="{312DE4A7-3AD3-4791-8E55-E64961BC635C}" destId="{32343178-6710-47D8-BA73-4AE2EE33BB6D}" srcOrd="0" destOrd="0" presId="urn:microsoft.com/office/officeart/2005/8/layout/radial5"/>
    <dgm:cxn modelId="{BFB8AC86-380C-4407-A829-81A0DCFF1ED1}" type="presParOf" srcId="{2F4A6B21-3E52-4DDF-A7BC-87BC426B4556}" destId="{A0187BAD-280A-4AD8-B451-14F6A1F2BC00}" srcOrd="2" destOrd="0" presId="urn:microsoft.com/office/officeart/2005/8/layout/radial5"/>
    <dgm:cxn modelId="{7B998BFD-BBCF-40DD-A30E-DC57B104ADFC}" type="presParOf" srcId="{2F4A6B21-3E52-4DDF-A7BC-87BC426B4556}" destId="{B38B122D-1BD1-4070-815F-B4DE5BE2B040}" srcOrd="3" destOrd="0" presId="urn:microsoft.com/office/officeart/2005/8/layout/radial5"/>
    <dgm:cxn modelId="{FCCC6579-DEC2-46CC-9434-775B030EF3AD}" type="presParOf" srcId="{B38B122D-1BD1-4070-815F-B4DE5BE2B040}" destId="{0522CD21-18B5-4B7A-9BB5-17761626891E}" srcOrd="0" destOrd="0" presId="urn:microsoft.com/office/officeart/2005/8/layout/radial5"/>
    <dgm:cxn modelId="{4FF1831E-029F-4A34-B1C2-5E55896199FC}" type="presParOf" srcId="{2F4A6B21-3E52-4DDF-A7BC-87BC426B4556}" destId="{31757D32-5E45-4E8A-AD07-7220E0F0F7A6}" srcOrd="4" destOrd="0" presId="urn:microsoft.com/office/officeart/2005/8/layout/radial5"/>
    <dgm:cxn modelId="{B65E6CE0-58AA-4670-96EB-F20C7AC6A34D}" type="presParOf" srcId="{2F4A6B21-3E52-4DDF-A7BC-87BC426B4556}" destId="{4AEACB18-0E17-414B-B08C-C225B7410148}" srcOrd="5" destOrd="0" presId="urn:microsoft.com/office/officeart/2005/8/layout/radial5"/>
    <dgm:cxn modelId="{67D0CD22-6CEC-479F-8BAB-395B0F75E012}" type="presParOf" srcId="{4AEACB18-0E17-414B-B08C-C225B7410148}" destId="{2BEF489D-A5C3-4637-934B-5E2C30F7CA62}" srcOrd="0" destOrd="0" presId="urn:microsoft.com/office/officeart/2005/8/layout/radial5"/>
    <dgm:cxn modelId="{E0C4316A-7B0E-4724-A344-41EABE4866A5}" type="presParOf" srcId="{2F4A6B21-3E52-4DDF-A7BC-87BC426B4556}" destId="{CD67050E-6026-4D2A-85E3-F094A9F3BB0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DA3F3-F7B3-48CF-93F3-C6A1BFD98B61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DECEDA6B-AE36-445F-924A-C0A62533C7D4}">
      <dgm:prSet custT="1"/>
      <dgm:spPr/>
      <dgm:t>
        <a:bodyPr/>
        <a:lstStyle/>
        <a:p>
          <a:pPr algn="ctr" rtl="0"/>
          <a:r>
            <a:rPr lang="it-IT" sz="2000" b="1" i="1" dirty="0" smtClean="0">
              <a:latin typeface="Arial" panose="020B0604020202020204" pitchFamily="34" charset="0"/>
              <a:cs typeface="Arial" panose="020B0604020202020204" pitchFamily="34" charset="0"/>
            </a:rPr>
            <a:t>Sviluppo della competenze</a:t>
          </a:r>
          <a:endParaRPr lang="it-IT" sz="20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E8D2F-8C44-444A-8539-2EE96683EDD9}" type="parTrans" cxnId="{56F6B59F-697D-4D14-A2B5-96213D985CB0}">
      <dgm:prSet/>
      <dgm:spPr/>
      <dgm:t>
        <a:bodyPr/>
        <a:lstStyle/>
        <a:p>
          <a:pPr algn="ctr"/>
          <a:endParaRPr lang="it-IT"/>
        </a:p>
      </dgm:t>
    </dgm:pt>
    <dgm:pt modelId="{53E5C25E-67B1-401B-9371-DBE377A6551E}" type="sibTrans" cxnId="{56F6B59F-697D-4D14-A2B5-96213D985CB0}">
      <dgm:prSet/>
      <dgm:spPr/>
      <dgm:t>
        <a:bodyPr/>
        <a:lstStyle/>
        <a:p>
          <a:pPr algn="ctr"/>
          <a:endParaRPr lang="it-IT"/>
        </a:p>
      </dgm:t>
    </dgm:pt>
    <dgm:pt modelId="{42BFA41D-8569-4A67-BE5A-6FE36C574194}" type="pres">
      <dgm:prSet presAssocID="{A9DDA3F3-F7B3-48CF-93F3-C6A1BFD98B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4EDF669-7D75-4AAE-A319-B5431FB7C0B6}" type="pres">
      <dgm:prSet presAssocID="{DECEDA6B-AE36-445F-924A-C0A62533C7D4}" presName="parentText" presStyleLbl="node1" presStyleIdx="0" presStyleCnt="1" custLinFactNeighborX="85" custLinFactNeighborY="-34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5EEB409-88CF-41F2-BFD9-E7C62AD7D8B2}" type="presOf" srcId="{DECEDA6B-AE36-445F-924A-C0A62533C7D4}" destId="{D4EDF669-7D75-4AAE-A319-B5431FB7C0B6}" srcOrd="0" destOrd="0" presId="urn:microsoft.com/office/officeart/2005/8/layout/vList2"/>
    <dgm:cxn modelId="{56F6B59F-697D-4D14-A2B5-96213D985CB0}" srcId="{A9DDA3F3-F7B3-48CF-93F3-C6A1BFD98B61}" destId="{DECEDA6B-AE36-445F-924A-C0A62533C7D4}" srcOrd="0" destOrd="0" parTransId="{15FE8D2F-8C44-444A-8539-2EE96683EDD9}" sibTransId="{53E5C25E-67B1-401B-9371-DBE377A6551E}"/>
    <dgm:cxn modelId="{3A950AD3-08A2-40F5-9733-4923A131AC72}" type="presOf" srcId="{A9DDA3F3-F7B3-48CF-93F3-C6A1BFD98B61}" destId="{42BFA41D-8569-4A67-BE5A-6FE36C574194}" srcOrd="0" destOrd="0" presId="urn:microsoft.com/office/officeart/2005/8/layout/vList2"/>
    <dgm:cxn modelId="{EB825160-CD03-4663-ACA2-640F15EE9FE0}" type="presParOf" srcId="{42BFA41D-8569-4A67-BE5A-6FE36C574194}" destId="{D4EDF669-7D75-4AAE-A319-B5431FB7C0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1CFFD3-0557-4128-9DB9-2A1E95D630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962CF5A-9A42-42E5-9865-4732E97399C0}">
      <dgm:prSet phldrT="[Testo]"/>
      <dgm:spPr/>
      <dgm:t>
        <a:bodyPr/>
        <a:lstStyle/>
        <a:p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SPECIALISTA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05F19-1934-47DA-9675-66155D1F7321}" type="parTrans" cxnId="{2769365A-9F42-4912-B748-F1C8CCC35C1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B48F7-D592-41FB-8F8D-FA8679B3236C}" type="sibTrans" cxnId="{2769365A-9F42-4912-B748-F1C8CCC35C1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8D84D-5313-4A82-A919-8EC93D2C01BB}">
      <dgm:prSet phldrT="[Testo]"/>
      <dgm:spPr/>
      <dgm:t>
        <a:bodyPr/>
        <a:lstStyle/>
        <a:p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ESPERTO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F182A-AA8C-44F2-8A39-06C6EF61CBAD}" type="parTrans" cxnId="{35F2938E-235A-45CD-9E04-4CCAE75B2C7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85ABC-D1E9-46BF-95EB-D0C56D6B9060}" type="sibTrans" cxnId="{35F2938E-235A-45CD-9E04-4CCAE75B2C7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F5D2D-D8CC-4309-9602-1E9361471913}">
      <dgm:prSet phldrT="[Testo]"/>
      <dgm:spPr/>
      <dgm:t>
        <a:bodyPr/>
        <a:lstStyle/>
        <a:p>
          <a:pPr algn="just"/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in area chirurgica, medica, emergenza e urgenza, salute mentale e dipendenze, materno- infantile e neonatologica, </a:t>
          </a:r>
          <a:r>
            <a:rPr lang="it-IT" dirty="0" err="1" smtClean="0">
              <a:latin typeface="Arial" panose="020B0604020202020204" pitchFamily="34" charset="0"/>
              <a:cs typeface="Arial" panose="020B0604020202020204" pitchFamily="34" charset="0"/>
            </a:rPr>
            <a:t>emato</a:t>
          </a:r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-oncologica;  area territoriale ( cronicità, di comunità , oncologica); 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F63E8-454A-468B-8B36-1DDACFBED873}" type="parTrans" cxnId="{E9C66EEA-4967-4BAC-B2FD-22D875BFA89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7238E8-56CE-45DC-889B-3866FC0AE871}" type="sibTrans" cxnId="{E9C66EEA-4967-4BAC-B2FD-22D875BFA89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38B2E-B1B3-4392-9F28-1AC11FCD14C8}">
      <dgm:prSet phldrT="[Testo]"/>
      <dgm:spPr/>
      <dgm:t>
        <a:bodyPr/>
        <a:lstStyle/>
        <a:p>
          <a:pPr algn="just"/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in vulnologia, stomatoterapia, posizionamento PICC, dialisi, strumentazione chirurgica, nurse di anestesia, triage, in infezioni ospedaliere; cure palliative ….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EE70E1-A853-41FA-9C85-0A4A4203B9C0}" type="parTrans" cxnId="{EC1CA222-CBDC-4357-8E6E-E4D5DB50AB1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A62254-4151-4FAE-B5C0-0893F57E18B5}" type="sibTrans" cxnId="{EC1CA222-CBDC-4357-8E6E-E4D5DB50AB1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9D1B2-4609-4135-95E8-EA82DA0BBA9A}">
      <dgm:prSet phldrT="[Testo]"/>
      <dgm:spPr/>
      <dgm:t>
        <a:bodyPr/>
        <a:lstStyle/>
        <a:p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COMPETENZE AVANZATE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7D8D6-1604-477B-9A76-86A7EBC167B2}" type="parTrans" cxnId="{9847FB32-3D40-452B-9D1F-36267F69E59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835E5-7330-4FE4-AEE6-FDCD9B280DC2}" type="sibTrans" cxnId="{9847FB32-3D40-452B-9D1F-36267F69E59B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BF174-40F9-443D-9651-3B4CF09C3284}">
      <dgm:prSet phldrT="[Testo]"/>
      <dgm:spPr/>
      <dgm:t>
        <a:bodyPr/>
        <a:lstStyle/>
        <a:p>
          <a:pPr algn="just"/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descrive un livello di pratica piuttosto che un ruolo specifico e comprende sia l’assistenza diretta che la ricerca, la formazione, il Management clinico-assistenziale. Si basa su competenze che tutti gli infermieri acquisiscono dopo aver completato la formazione di secondo livello (laurea magistrale) e riconosce che l’</a:t>
          </a:r>
          <a:r>
            <a:rPr lang="it-IT" i="1" dirty="0" smtClean="0">
              <a:latin typeface="Arial" panose="020B0604020202020204" pitchFamily="34" charset="0"/>
              <a:cs typeface="Arial" panose="020B0604020202020204" pitchFamily="34" charset="0"/>
            </a:rPr>
            <a:t>expertis</a:t>
          </a:r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e nell’assistenza infermieristica costituisce un continuum.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839F9-14BF-4D89-996A-DBBC49AA7827}" type="parTrans" cxnId="{FDE7B966-7519-4CEB-AE2B-62D35B3C2A0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02768-C947-4B93-A075-490222AC54C8}" type="sibTrans" cxnId="{FDE7B966-7519-4CEB-AE2B-62D35B3C2A07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5A094-B919-4019-B8FB-067AD4C948F7}" type="pres">
      <dgm:prSet presAssocID="{2F1CFFD3-0557-4128-9DB9-2A1E95D630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D5EF41F-E3BF-4316-A587-FDDD5FC9DE4A}" type="pres">
      <dgm:prSet presAssocID="{E459D1B2-4609-4135-95E8-EA82DA0BBA9A}" presName="parentLin" presStyleCnt="0"/>
      <dgm:spPr/>
    </dgm:pt>
    <dgm:pt modelId="{11A5B5FF-1EBA-4E99-B95E-9C12B96FF04B}" type="pres">
      <dgm:prSet presAssocID="{E459D1B2-4609-4135-95E8-EA82DA0BBA9A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A535DA31-14B2-4C3F-99C8-2CC820A695C8}" type="pres">
      <dgm:prSet presAssocID="{E459D1B2-4609-4135-95E8-EA82DA0BBA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0644D2-C173-4D56-A002-A46415371CC3}" type="pres">
      <dgm:prSet presAssocID="{E459D1B2-4609-4135-95E8-EA82DA0BBA9A}" presName="negativeSpace" presStyleCnt="0"/>
      <dgm:spPr/>
    </dgm:pt>
    <dgm:pt modelId="{DD297997-8950-413C-BD85-FD3637854B83}" type="pres">
      <dgm:prSet presAssocID="{E459D1B2-4609-4135-95E8-EA82DA0BBA9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F31C8D-737D-460B-985C-76909021B3F9}" type="pres">
      <dgm:prSet presAssocID="{20D835E5-7330-4FE4-AEE6-FDCD9B280DC2}" presName="spaceBetweenRectangles" presStyleCnt="0"/>
      <dgm:spPr/>
    </dgm:pt>
    <dgm:pt modelId="{61A6E73F-E935-41B2-94E2-5D012C5CB0F2}" type="pres">
      <dgm:prSet presAssocID="{D962CF5A-9A42-42E5-9865-4732E97399C0}" presName="parentLin" presStyleCnt="0"/>
      <dgm:spPr/>
    </dgm:pt>
    <dgm:pt modelId="{85DDE06C-9139-4811-B8A9-6B6432D074B0}" type="pres">
      <dgm:prSet presAssocID="{D962CF5A-9A42-42E5-9865-4732E97399C0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5CF849E8-A28E-4B45-BF3E-D3F352338469}" type="pres">
      <dgm:prSet presAssocID="{D962CF5A-9A42-42E5-9865-4732E97399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DD0BFD-BACB-41CD-833A-52F233FFBA35}" type="pres">
      <dgm:prSet presAssocID="{D962CF5A-9A42-42E5-9865-4732E97399C0}" presName="negativeSpace" presStyleCnt="0"/>
      <dgm:spPr/>
    </dgm:pt>
    <dgm:pt modelId="{84F23CC6-64FF-40EB-A5FF-1940FDF18CBD}" type="pres">
      <dgm:prSet presAssocID="{D962CF5A-9A42-42E5-9865-4732E97399C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8A4EFE-BE0A-4273-9863-4FCD9DF5B617}" type="pres">
      <dgm:prSet presAssocID="{1F5B48F7-D592-41FB-8F8D-FA8679B3236C}" presName="spaceBetweenRectangles" presStyleCnt="0"/>
      <dgm:spPr/>
    </dgm:pt>
    <dgm:pt modelId="{F7A73A91-F24F-4F90-A2C0-6E537E06AEFB}" type="pres">
      <dgm:prSet presAssocID="{6658D84D-5313-4A82-A919-8EC93D2C01BB}" presName="parentLin" presStyleCnt="0"/>
      <dgm:spPr/>
    </dgm:pt>
    <dgm:pt modelId="{38AFFDC1-3C88-4DDE-9285-FDAAEB9662C2}" type="pres">
      <dgm:prSet presAssocID="{6658D84D-5313-4A82-A919-8EC93D2C01BB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F395D535-B15B-4929-9F60-C084581938BB}" type="pres">
      <dgm:prSet presAssocID="{6658D84D-5313-4A82-A919-8EC93D2C01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494125-6B6A-4101-A42C-37B7C6461D34}" type="pres">
      <dgm:prSet presAssocID="{6658D84D-5313-4A82-A919-8EC93D2C01BB}" presName="negativeSpace" presStyleCnt="0"/>
      <dgm:spPr/>
    </dgm:pt>
    <dgm:pt modelId="{139E6823-AEE6-4016-9164-DBAEB319BDD5}" type="pres">
      <dgm:prSet presAssocID="{6658D84D-5313-4A82-A919-8EC93D2C01B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F0A1518-3F43-4D96-8E2B-7D955535A409}" type="presOf" srcId="{6658D84D-5313-4A82-A919-8EC93D2C01BB}" destId="{38AFFDC1-3C88-4DDE-9285-FDAAEB9662C2}" srcOrd="0" destOrd="0" presId="urn:microsoft.com/office/officeart/2005/8/layout/list1"/>
    <dgm:cxn modelId="{0250B510-115C-42BB-A7EA-0E8DC065E020}" type="presOf" srcId="{E459D1B2-4609-4135-95E8-EA82DA0BBA9A}" destId="{A535DA31-14B2-4C3F-99C8-2CC820A695C8}" srcOrd="1" destOrd="0" presId="urn:microsoft.com/office/officeart/2005/8/layout/list1"/>
    <dgm:cxn modelId="{2769365A-9F42-4912-B748-F1C8CCC35C14}" srcId="{2F1CFFD3-0557-4128-9DB9-2A1E95D63062}" destId="{D962CF5A-9A42-42E5-9865-4732E97399C0}" srcOrd="1" destOrd="0" parTransId="{E1605F19-1934-47DA-9675-66155D1F7321}" sibTransId="{1F5B48F7-D592-41FB-8F8D-FA8679B3236C}"/>
    <dgm:cxn modelId="{35F2938E-235A-45CD-9E04-4CCAE75B2C79}" srcId="{2F1CFFD3-0557-4128-9DB9-2A1E95D63062}" destId="{6658D84D-5313-4A82-A919-8EC93D2C01BB}" srcOrd="2" destOrd="0" parTransId="{555F182A-AA8C-44F2-8A39-06C6EF61CBAD}" sibTransId="{42985ABC-D1E9-46BF-95EB-D0C56D6B9060}"/>
    <dgm:cxn modelId="{FDE7B966-7519-4CEB-AE2B-62D35B3C2A07}" srcId="{E459D1B2-4609-4135-95E8-EA82DA0BBA9A}" destId="{2CFBF174-40F9-443D-9651-3B4CF09C3284}" srcOrd="0" destOrd="0" parTransId="{AC2839F9-14BF-4D89-996A-DBBC49AA7827}" sibTransId="{CF002768-C947-4B93-A075-490222AC54C8}"/>
    <dgm:cxn modelId="{9144A095-2E1C-4FDD-AE7F-2730D27AB2D2}" type="presOf" srcId="{E459D1B2-4609-4135-95E8-EA82DA0BBA9A}" destId="{11A5B5FF-1EBA-4E99-B95E-9C12B96FF04B}" srcOrd="0" destOrd="0" presId="urn:microsoft.com/office/officeart/2005/8/layout/list1"/>
    <dgm:cxn modelId="{E9C66EEA-4967-4BAC-B2FD-22D875BFA899}" srcId="{D962CF5A-9A42-42E5-9865-4732E97399C0}" destId="{2F4F5D2D-D8CC-4309-9602-1E9361471913}" srcOrd="0" destOrd="0" parTransId="{89AF63E8-454A-468B-8B36-1DDACFBED873}" sibTransId="{9B7238E8-56CE-45DC-889B-3866FC0AE871}"/>
    <dgm:cxn modelId="{AC42A82E-20A4-46B0-9DA7-B3F28F779F90}" type="presOf" srcId="{D962CF5A-9A42-42E5-9865-4732E97399C0}" destId="{85DDE06C-9139-4811-B8A9-6B6432D074B0}" srcOrd="0" destOrd="0" presId="urn:microsoft.com/office/officeart/2005/8/layout/list1"/>
    <dgm:cxn modelId="{85360EA5-5F0C-4988-A55D-7FD3D47CC48C}" type="presOf" srcId="{D962CF5A-9A42-42E5-9865-4732E97399C0}" destId="{5CF849E8-A28E-4B45-BF3E-D3F352338469}" srcOrd="1" destOrd="0" presId="urn:microsoft.com/office/officeart/2005/8/layout/list1"/>
    <dgm:cxn modelId="{CFA33B99-D2A0-4D2C-A72C-A906BF9F81B7}" type="presOf" srcId="{6658D84D-5313-4A82-A919-8EC93D2C01BB}" destId="{F395D535-B15B-4929-9F60-C084581938BB}" srcOrd="1" destOrd="0" presId="urn:microsoft.com/office/officeart/2005/8/layout/list1"/>
    <dgm:cxn modelId="{6DB7837B-50AB-46EC-AB2E-B09530770038}" type="presOf" srcId="{2F4F5D2D-D8CC-4309-9602-1E9361471913}" destId="{84F23CC6-64FF-40EB-A5FF-1940FDF18CBD}" srcOrd="0" destOrd="0" presId="urn:microsoft.com/office/officeart/2005/8/layout/list1"/>
    <dgm:cxn modelId="{9847FB32-3D40-452B-9D1F-36267F69E59B}" srcId="{2F1CFFD3-0557-4128-9DB9-2A1E95D63062}" destId="{E459D1B2-4609-4135-95E8-EA82DA0BBA9A}" srcOrd="0" destOrd="0" parTransId="{6237D8D6-1604-477B-9A76-86A7EBC167B2}" sibTransId="{20D835E5-7330-4FE4-AEE6-FDCD9B280DC2}"/>
    <dgm:cxn modelId="{63F334AE-000E-4A5C-AA3F-D7FD4656571E}" type="presOf" srcId="{2CFBF174-40F9-443D-9651-3B4CF09C3284}" destId="{DD297997-8950-413C-BD85-FD3637854B83}" srcOrd="0" destOrd="0" presId="urn:microsoft.com/office/officeart/2005/8/layout/list1"/>
    <dgm:cxn modelId="{1AABDE04-678E-49F4-B46C-19B2B8C4BC54}" type="presOf" srcId="{55D38B2E-B1B3-4392-9F28-1AC11FCD14C8}" destId="{139E6823-AEE6-4016-9164-DBAEB319BDD5}" srcOrd="0" destOrd="0" presId="urn:microsoft.com/office/officeart/2005/8/layout/list1"/>
    <dgm:cxn modelId="{2E869ADD-D774-4AE1-AF44-F8691537BEFA}" type="presOf" srcId="{2F1CFFD3-0557-4128-9DB9-2A1E95D63062}" destId="{6BA5A094-B919-4019-B8FB-067AD4C948F7}" srcOrd="0" destOrd="0" presId="urn:microsoft.com/office/officeart/2005/8/layout/list1"/>
    <dgm:cxn modelId="{EC1CA222-CBDC-4357-8E6E-E4D5DB50AB1B}" srcId="{6658D84D-5313-4A82-A919-8EC93D2C01BB}" destId="{55D38B2E-B1B3-4392-9F28-1AC11FCD14C8}" srcOrd="0" destOrd="0" parTransId="{FAEE70E1-A853-41FA-9C85-0A4A4203B9C0}" sibTransId="{4CA62254-4151-4FAE-B5C0-0893F57E18B5}"/>
    <dgm:cxn modelId="{6E5D8B99-0AF6-4E27-B3D2-BA075C62D210}" type="presParOf" srcId="{6BA5A094-B919-4019-B8FB-067AD4C948F7}" destId="{CD5EF41F-E3BF-4316-A587-FDDD5FC9DE4A}" srcOrd="0" destOrd="0" presId="urn:microsoft.com/office/officeart/2005/8/layout/list1"/>
    <dgm:cxn modelId="{64F77031-0FA8-47DB-A7D3-5D79EBCB8DB6}" type="presParOf" srcId="{CD5EF41F-E3BF-4316-A587-FDDD5FC9DE4A}" destId="{11A5B5FF-1EBA-4E99-B95E-9C12B96FF04B}" srcOrd="0" destOrd="0" presId="urn:microsoft.com/office/officeart/2005/8/layout/list1"/>
    <dgm:cxn modelId="{D1DB30BC-5A98-45A7-9B4C-F5B4C7E9E764}" type="presParOf" srcId="{CD5EF41F-E3BF-4316-A587-FDDD5FC9DE4A}" destId="{A535DA31-14B2-4C3F-99C8-2CC820A695C8}" srcOrd="1" destOrd="0" presId="urn:microsoft.com/office/officeart/2005/8/layout/list1"/>
    <dgm:cxn modelId="{64D67E27-F40B-4FB6-B0BC-D200E1465DEA}" type="presParOf" srcId="{6BA5A094-B919-4019-B8FB-067AD4C948F7}" destId="{420644D2-C173-4D56-A002-A46415371CC3}" srcOrd="1" destOrd="0" presId="urn:microsoft.com/office/officeart/2005/8/layout/list1"/>
    <dgm:cxn modelId="{290CF751-0A29-4375-A90C-4760D3E13207}" type="presParOf" srcId="{6BA5A094-B919-4019-B8FB-067AD4C948F7}" destId="{DD297997-8950-413C-BD85-FD3637854B83}" srcOrd="2" destOrd="0" presId="urn:microsoft.com/office/officeart/2005/8/layout/list1"/>
    <dgm:cxn modelId="{8B74076D-E817-4F7C-B17B-2EFF50097A6E}" type="presParOf" srcId="{6BA5A094-B919-4019-B8FB-067AD4C948F7}" destId="{AFF31C8D-737D-460B-985C-76909021B3F9}" srcOrd="3" destOrd="0" presId="urn:microsoft.com/office/officeart/2005/8/layout/list1"/>
    <dgm:cxn modelId="{A3EBB517-305F-4077-87FB-C3E6609461CC}" type="presParOf" srcId="{6BA5A094-B919-4019-B8FB-067AD4C948F7}" destId="{61A6E73F-E935-41B2-94E2-5D012C5CB0F2}" srcOrd="4" destOrd="0" presId="urn:microsoft.com/office/officeart/2005/8/layout/list1"/>
    <dgm:cxn modelId="{FCEAD33E-E53C-4398-8433-B1406B61313F}" type="presParOf" srcId="{61A6E73F-E935-41B2-94E2-5D012C5CB0F2}" destId="{85DDE06C-9139-4811-B8A9-6B6432D074B0}" srcOrd="0" destOrd="0" presId="urn:microsoft.com/office/officeart/2005/8/layout/list1"/>
    <dgm:cxn modelId="{6AA28E01-6F8F-4CD9-8DBE-DB2989F02503}" type="presParOf" srcId="{61A6E73F-E935-41B2-94E2-5D012C5CB0F2}" destId="{5CF849E8-A28E-4B45-BF3E-D3F352338469}" srcOrd="1" destOrd="0" presId="urn:microsoft.com/office/officeart/2005/8/layout/list1"/>
    <dgm:cxn modelId="{66135482-EBBB-425D-9FF2-C22EA44FD239}" type="presParOf" srcId="{6BA5A094-B919-4019-B8FB-067AD4C948F7}" destId="{52DD0BFD-BACB-41CD-833A-52F233FFBA35}" srcOrd="5" destOrd="0" presId="urn:microsoft.com/office/officeart/2005/8/layout/list1"/>
    <dgm:cxn modelId="{6D334EB1-B791-4EB1-9087-D54E91538645}" type="presParOf" srcId="{6BA5A094-B919-4019-B8FB-067AD4C948F7}" destId="{84F23CC6-64FF-40EB-A5FF-1940FDF18CBD}" srcOrd="6" destOrd="0" presId="urn:microsoft.com/office/officeart/2005/8/layout/list1"/>
    <dgm:cxn modelId="{682D88B1-E1B1-4AF9-B55B-BB4F85E06484}" type="presParOf" srcId="{6BA5A094-B919-4019-B8FB-067AD4C948F7}" destId="{528A4EFE-BE0A-4273-9863-4FCD9DF5B617}" srcOrd="7" destOrd="0" presId="urn:microsoft.com/office/officeart/2005/8/layout/list1"/>
    <dgm:cxn modelId="{E83A28BD-ECAA-4CA7-91E4-4F61E4ED5E3A}" type="presParOf" srcId="{6BA5A094-B919-4019-B8FB-067AD4C948F7}" destId="{F7A73A91-F24F-4F90-A2C0-6E537E06AEFB}" srcOrd="8" destOrd="0" presId="urn:microsoft.com/office/officeart/2005/8/layout/list1"/>
    <dgm:cxn modelId="{1D616F76-2B7C-4E3D-8A94-1CD5A9DB6FF0}" type="presParOf" srcId="{F7A73A91-F24F-4F90-A2C0-6E537E06AEFB}" destId="{38AFFDC1-3C88-4DDE-9285-FDAAEB9662C2}" srcOrd="0" destOrd="0" presId="urn:microsoft.com/office/officeart/2005/8/layout/list1"/>
    <dgm:cxn modelId="{91BF83B0-6CA9-4395-963F-EFA2BA330398}" type="presParOf" srcId="{F7A73A91-F24F-4F90-A2C0-6E537E06AEFB}" destId="{F395D535-B15B-4929-9F60-C084581938BB}" srcOrd="1" destOrd="0" presId="urn:microsoft.com/office/officeart/2005/8/layout/list1"/>
    <dgm:cxn modelId="{06331766-71E0-42D0-9023-575E191301C0}" type="presParOf" srcId="{6BA5A094-B919-4019-B8FB-067AD4C948F7}" destId="{18494125-6B6A-4101-A42C-37B7C6461D34}" srcOrd="9" destOrd="0" presId="urn:microsoft.com/office/officeart/2005/8/layout/list1"/>
    <dgm:cxn modelId="{8BD470E3-521B-4DEC-9E28-E83DC6A3FED7}" type="presParOf" srcId="{6BA5A094-B919-4019-B8FB-067AD4C948F7}" destId="{139E6823-AEE6-4016-9164-DBAEB319BD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B4271-B373-4027-9C6B-B0A25BF525CD}">
      <dsp:nvSpPr>
        <dsp:cNvPr id="0" name=""/>
        <dsp:cNvSpPr/>
      </dsp:nvSpPr>
      <dsp:spPr>
        <a:xfrm>
          <a:off x="3042237" y="2391797"/>
          <a:ext cx="2417868" cy="2032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Dirigente Infermieristico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 area clinico-assistenziale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(2-5%)</a:t>
          </a:r>
          <a:endParaRPr lang="it-IT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6326" y="2689401"/>
        <a:ext cx="1709690" cy="1436957"/>
      </dsp:txXfrm>
    </dsp:sp>
    <dsp:sp modelId="{312DE4A7-3AD3-4791-8E55-E64961BC635C}">
      <dsp:nvSpPr>
        <dsp:cNvPr id="0" name=""/>
        <dsp:cNvSpPr/>
      </dsp:nvSpPr>
      <dsp:spPr>
        <a:xfrm rot="5411957">
          <a:off x="4070264" y="1753574"/>
          <a:ext cx="371246" cy="597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6145" y="1817289"/>
        <a:ext cx="259872" cy="358204"/>
      </dsp:txXfrm>
    </dsp:sp>
    <dsp:sp modelId="{A0187BAD-280A-4AD8-B451-14F6A1F2BC00}">
      <dsp:nvSpPr>
        <dsp:cNvPr id="0" name=""/>
        <dsp:cNvSpPr/>
      </dsp:nvSpPr>
      <dsp:spPr>
        <a:xfrm>
          <a:off x="3135774" y="15558"/>
          <a:ext cx="2248563" cy="16757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Infermiere Specialista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(12-15%)</a:t>
          </a:r>
          <a:endParaRPr lang="it-IT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5068" y="260971"/>
        <a:ext cx="1589975" cy="1184960"/>
      </dsp:txXfrm>
    </dsp:sp>
    <dsp:sp modelId="{B38B122D-1BD1-4070-815F-B4DE5BE2B040}">
      <dsp:nvSpPr>
        <dsp:cNvPr id="0" name=""/>
        <dsp:cNvSpPr/>
      </dsp:nvSpPr>
      <dsp:spPr>
        <a:xfrm rot="11447762">
          <a:off x="5507921" y="3511998"/>
          <a:ext cx="462539" cy="597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2340759"/>
                <a:satOff val="-2919"/>
                <a:lumOff val="686"/>
                <a:alphaOff val="0"/>
                <a:shade val="1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5455" y="3644396"/>
        <a:ext cx="323777" cy="358204"/>
      </dsp:txXfrm>
    </dsp:sp>
    <dsp:sp modelId="{31757D32-5E45-4E8A-AD07-7220E0F0F7A6}">
      <dsp:nvSpPr>
        <dsp:cNvPr id="0" name=""/>
        <dsp:cNvSpPr/>
      </dsp:nvSpPr>
      <dsp:spPr>
        <a:xfrm>
          <a:off x="5976663" y="3168346"/>
          <a:ext cx="2236921" cy="2032165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2340759"/>
                <a:satOff val="-2919"/>
                <a:lumOff val="686"/>
                <a:alphaOff val="0"/>
                <a:shade val="1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Infermiere di Assistenza Generale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(70-78%) </a:t>
          </a:r>
          <a:endParaRPr lang="it-IT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4252" y="3465950"/>
        <a:ext cx="1581743" cy="1436957"/>
      </dsp:txXfrm>
    </dsp:sp>
    <dsp:sp modelId="{4AEACB18-0E17-414B-B08C-C225B7410148}">
      <dsp:nvSpPr>
        <dsp:cNvPr id="0" name=""/>
        <dsp:cNvSpPr/>
      </dsp:nvSpPr>
      <dsp:spPr>
        <a:xfrm rot="8799">
          <a:off x="2472967" y="3078063"/>
          <a:ext cx="402574" cy="597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681519"/>
                <a:satOff val="-5839"/>
                <a:lumOff val="1373"/>
                <a:alphaOff val="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472967" y="3197310"/>
        <a:ext cx="281802" cy="358204"/>
      </dsp:txXfrm>
    </dsp:sp>
    <dsp:sp modelId="{CD67050E-6026-4D2A-85E3-F094A9F3BB03}">
      <dsp:nvSpPr>
        <dsp:cNvPr id="0" name=""/>
        <dsp:cNvSpPr/>
      </dsp:nvSpPr>
      <dsp:spPr>
        <a:xfrm>
          <a:off x="510472" y="2463829"/>
          <a:ext cx="1772852" cy="177474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2">
                <a:hueOff val="4681519"/>
                <a:satOff val="-5839"/>
                <a:lumOff val="1373"/>
                <a:alphaOff val="0"/>
                <a:shade val="1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Infermiere Esperto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(8-10%) </a:t>
          </a:r>
          <a:endParaRPr lang="it-IT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0100" y="2723735"/>
        <a:ext cx="1253596" cy="1254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DF669-7D75-4AAE-A319-B5431FB7C0B6}">
      <dsp:nvSpPr>
        <dsp:cNvPr id="0" name=""/>
        <dsp:cNvSpPr/>
      </dsp:nvSpPr>
      <dsp:spPr>
        <a:xfrm>
          <a:off x="0" y="0"/>
          <a:ext cx="7560840" cy="40035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Sviluppo della competenze</a:t>
          </a:r>
          <a:endParaRPr lang="it-IT" sz="20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44" y="19544"/>
        <a:ext cx="7521752" cy="361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97997-8950-413C-BD85-FD3637854B83}">
      <dsp:nvSpPr>
        <dsp:cNvPr id="0" name=""/>
        <dsp:cNvSpPr/>
      </dsp:nvSpPr>
      <dsp:spPr>
        <a:xfrm>
          <a:off x="0" y="267388"/>
          <a:ext cx="7752407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73" tIns="333248" rIns="601673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descrive un livello di pratica piuttosto che un ruolo specifico e comprende sia l’assistenza diretta che la ricerca, la formazione, il Management clinico-assistenziale. Si basa su competenze che tutti gli infermieri acquisiscono dopo aver completato la formazione di secondo livello (laurea magistrale) e riconosce che l’</a:t>
          </a:r>
          <a:r>
            <a:rPr lang="it-IT" sz="16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expertis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 nell’assistenza infermieristica costituisce un continuum.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7388"/>
        <a:ext cx="7752407" cy="1713600"/>
      </dsp:txXfrm>
    </dsp:sp>
    <dsp:sp modelId="{A535DA31-14B2-4C3F-99C8-2CC820A695C8}">
      <dsp:nvSpPr>
        <dsp:cNvPr id="0" name=""/>
        <dsp:cNvSpPr/>
      </dsp:nvSpPr>
      <dsp:spPr>
        <a:xfrm>
          <a:off x="387620" y="31228"/>
          <a:ext cx="542668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16" tIns="0" rIns="2051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COMPETENZE AVANZATE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677" y="54285"/>
        <a:ext cx="5380570" cy="426206"/>
      </dsp:txXfrm>
    </dsp:sp>
    <dsp:sp modelId="{84F23CC6-64FF-40EB-A5FF-1940FDF18CBD}">
      <dsp:nvSpPr>
        <dsp:cNvPr id="0" name=""/>
        <dsp:cNvSpPr/>
      </dsp:nvSpPr>
      <dsp:spPr>
        <a:xfrm>
          <a:off x="0" y="2303548"/>
          <a:ext cx="7752407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73" tIns="333248" rIns="601673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 area chirurgica, medica, emergenza e urgenza, salute mentale e dipendenze, materno- infantile e neonatologica, </a:t>
          </a:r>
          <a:r>
            <a:rPr lang="it-IT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emato</a:t>
          </a: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-oncologica;  area territoriale ( cronicità, di comunità , oncologica); 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03548"/>
        <a:ext cx="7752407" cy="1083600"/>
      </dsp:txXfrm>
    </dsp:sp>
    <dsp:sp modelId="{5CF849E8-A28E-4B45-BF3E-D3F352338469}">
      <dsp:nvSpPr>
        <dsp:cNvPr id="0" name=""/>
        <dsp:cNvSpPr/>
      </dsp:nvSpPr>
      <dsp:spPr>
        <a:xfrm>
          <a:off x="387620" y="2067388"/>
          <a:ext cx="542668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16" tIns="0" rIns="2051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SPECIALISTA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677" y="2090445"/>
        <a:ext cx="5380570" cy="426206"/>
      </dsp:txXfrm>
    </dsp:sp>
    <dsp:sp modelId="{139E6823-AEE6-4016-9164-DBAEB319BDD5}">
      <dsp:nvSpPr>
        <dsp:cNvPr id="0" name=""/>
        <dsp:cNvSpPr/>
      </dsp:nvSpPr>
      <dsp:spPr>
        <a:xfrm>
          <a:off x="0" y="3709708"/>
          <a:ext cx="7752407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673" tIns="333248" rIns="601673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 vulnologia, stomatoterapia, posizionamento PICC, dialisi, strumentazione chirurgica, nurse di anestesia, triage, in infezioni ospedaliere; cure palliative ….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09708"/>
        <a:ext cx="7752407" cy="1083600"/>
      </dsp:txXfrm>
    </dsp:sp>
    <dsp:sp modelId="{F395D535-B15B-4929-9F60-C084581938BB}">
      <dsp:nvSpPr>
        <dsp:cNvPr id="0" name=""/>
        <dsp:cNvSpPr/>
      </dsp:nvSpPr>
      <dsp:spPr>
        <a:xfrm>
          <a:off x="387620" y="3473548"/>
          <a:ext cx="5426684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116" tIns="0" rIns="20511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ESPERTO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677" y="3496605"/>
        <a:ext cx="538057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it-IT" smtClean="0"/>
              <a:t>vietata la riproduzione copyright Bruno Cavaliere 2014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929EC49-D9DC-457C-95C3-D9FE57D8DBE1}" type="datetimeFigureOut">
              <a:rPr lang="it-IT"/>
              <a:pPr>
                <a:defRPr/>
              </a:pPr>
              <a:t>14/02/2019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it-IT" smtClean="0"/>
              <a:t>br.cavaliere@gmail.com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6F503A8-A884-4677-B1B2-472546E88A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89933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vietata la riproduzione copyright Bruno Cavaliere 2014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FFF8EB-0306-4B7F-B323-96E74635FB05}" type="datetimeFigureOut">
              <a:rPr lang="it-IT"/>
              <a:pPr>
                <a:defRPr/>
              </a:pPr>
              <a:t>14/02/2019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br.cavaliere@gmail.com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E60AF3-746C-42ED-9B14-F559DA90F6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28766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vietata la riproduzione copyright Bruno Cavaliere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br.cavaliere@gmail.com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60AF3-746C-42ED-9B14-F559DA90F6AA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7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09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575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63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vietata la riproduzione copyright Bruno Cavaliere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br.cavaliere@gmail.com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60AF3-746C-42ED-9B14-F559DA90F6AA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78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copyright Bruno Cavaliere 2016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br.cavaliere@gmail.com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60AF3-746C-42ED-9B14-F559DA90F6AA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711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00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891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www.ICAcode.it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097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625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vietata la riproduzione copyright Bruno Cavaliere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br.cavaliere@gmail.com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60AF3-746C-42ED-9B14-F559DA90F6AA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68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39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38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69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copyright Bruno Cavaliere 2016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br.cavaliere@gmail.com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60AF3-746C-42ED-9B14-F559DA90F6AA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89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vietata la riproduzione copyright Bruno Cavaliere 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br.cavaliere@gmail.com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60AF3-746C-42ED-9B14-F559DA90F6AA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7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59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46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F6F36-F842-42F9-9E70-C7E74FE82F6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0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BC644-07B5-45A5-AAF8-E7CBA4A20F30}" type="datetime1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6094-54B2-4B47-9915-7B17FAB0A3F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E1BC5-09A3-4338-9135-793ABE1205F4}" type="datetime1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BD7DB-1B2D-449F-8876-81413F25AAA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2218E-5775-4756-B8A5-F68F50C7FC44}" type="datetime1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10A74-3500-4999-AF09-EEE4D3A1949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DE55C2-5478-4A13-8499-D425D0136E33}" type="datetime1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ED2EA-D3DA-4B53-9401-3AB2642443D1}" type="datetime1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0AF18-89CA-4FAB-9E5B-8DD7C2895EF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1E205-7247-42EE-BF34-8F45B674AFA8}" type="datetime1">
              <a:rPr lang="it-IT" smtClean="0"/>
              <a:t>14/02/2019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AE625-A186-451B-B5D1-3E380682F28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62C77-9D4E-4D3D-8899-D3AEBE809FF5}" type="datetime1">
              <a:rPr lang="it-IT" smtClean="0"/>
              <a:t>14/02/2019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D3C3A-8B53-4D67-B38D-6428919A622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07973-F9F2-4807-AC7F-8031FE048281}" type="datetime1">
              <a:rPr lang="it-IT" smtClean="0"/>
              <a:t>14/02/2019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AA84-8FBD-4944-99E8-A2258700A20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4045E-E38B-4284-AACA-C5B930AB75A1}" type="datetime1">
              <a:rPr lang="it-IT" smtClean="0"/>
              <a:t>14/02/2019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48A5-B6A2-4800-B9CE-96033FA51BB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BC43-610D-4E66-8E7A-8FAF238DA7B9}" type="datetime1">
              <a:rPr lang="it-IT" smtClean="0"/>
              <a:t>14/02/2019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FBF32-8FAE-4AA1-B475-8CE4C89FD3B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50BBD7-DB58-46FA-B468-B071DAC5C132}" type="datetime1">
              <a:rPr lang="it-IT" smtClean="0"/>
              <a:t>14/02/2019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18616-8808-41E1-8F11-09B8554A075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E1ACF8-3CB6-4D7F-9688-2AEC18760F1A}" type="datetime1">
              <a:rPr lang="it-IT" smtClean="0"/>
              <a:t>14/02/2019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37BCAD5-D11F-4567-BEBC-BDD1EEC0EB4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999" y="3112635"/>
            <a:ext cx="755441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Infermiere</a:t>
            </a:r>
            <a:r>
              <a:rPr kumimoji="0" lang="it-IT" altLang="it-IT" sz="4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gestore : identità professionale e ruolo organizzativo </a:t>
            </a:r>
            <a:r>
              <a:rPr kumimoji="0" lang="it-IT" altLang="it-IT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400" b="1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400" b="1" dirty="0" smtClean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Bruno Cavaliere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A9036094-54B2-4B47-9915-7B17FAB0A3FC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8" name="AutoShape 2" descr="Risultati immagini per antonello zangrandi parma 15 aprile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Risultati immagini per antonello zangrandi parma 15 aprile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38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4321842"/>
            <a:ext cx="2547091" cy="180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0408" y="1040497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333333"/>
                </a:solidFill>
                <a:latin typeface="Roboto Condensed"/>
              </a:rPr>
              <a:t>In Italia un adulto su tre soffre di almeno due malattie croniche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 e nella popolazione anziana i pazienti con </a:t>
            </a:r>
            <a:r>
              <a:rPr lang="it-IT" dirty="0" err="1">
                <a:solidFill>
                  <a:srgbClr val="333333"/>
                </a:solidFill>
                <a:latin typeface="Roboto Condensed"/>
              </a:rPr>
              <a:t>multipatologie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 diventano 2 su 3 e sopra i 65 anni il 10% della popolazione ha almeno tre </a:t>
            </a:r>
            <a:r>
              <a:rPr lang="it-IT" dirty="0" smtClean="0">
                <a:solidFill>
                  <a:srgbClr val="333333"/>
                </a:solidFill>
                <a:latin typeface="Roboto Condensed"/>
              </a:rPr>
              <a:t>malattie croniche.</a:t>
            </a:r>
          </a:p>
          <a:p>
            <a:pPr algn="just"/>
            <a:r>
              <a:rPr lang="it-IT" dirty="0" smtClean="0">
                <a:solidFill>
                  <a:srgbClr val="0070C0"/>
                </a:solidFill>
                <a:latin typeface="Roboto Condensed"/>
              </a:rPr>
              <a:t>A </a:t>
            </a:r>
            <a:r>
              <a:rPr lang="it-IT" dirty="0">
                <a:solidFill>
                  <a:srgbClr val="0070C0"/>
                </a:solidFill>
                <a:latin typeface="Roboto Condensed"/>
              </a:rPr>
              <a:t>livello mondiale i costi per la cura di questi malati assorbono circa il 70-80% delle risorse sanitarie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, numeri che, in conseguenza del miglioramento delle </a:t>
            </a:r>
            <a:r>
              <a:rPr lang="it-IT" dirty="0" smtClean="0">
                <a:solidFill>
                  <a:srgbClr val="333333"/>
                </a:solidFill>
                <a:latin typeface="Roboto Condensed"/>
              </a:rPr>
              <a:t>cure e 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dell'aumento dell'aspettativa di vita, aumenteranno ma che pongono al “sistema salute” </a:t>
            </a:r>
            <a:r>
              <a:rPr lang="it-IT" dirty="0" smtClean="0">
                <a:solidFill>
                  <a:srgbClr val="333333"/>
                </a:solidFill>
                <a:latin typeface="Roboto Condensed"/>
              </a:rPr>
              <a:t>molteplici sfide. </a:t>
            </a:r>
          </a:p>
          <a:p>
            <a:pPr algn="just"/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Roboto Condensed"/>
              </a:rPr>
              <a:t>Il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  <a:latin typeface="Roboto Condensed"/>
              </a:rPr>
              <a:t>profilo del nuovo malato complesso quindi è quello di un individuo sopra i 65 anni, che assume contemporaneamente più di cinque farmaci, afflitto da disabilità, ma con un’aspettativa media di vita più lunga che in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Roboto Condensed"/>
              </a:rPr>
              <a:t>passato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  <a:latin typeface="Roboto Condensed"/>
              </a:rPr>
              <a:t>.</a:t>
            </a:r>
            <a:endParaRPr lang="it-IT" b="1" dirty="0" smtClean="0">
              <a:solidFill>
                <a:schemeClr val="accent5">
                  <a:lumMod val="50000"/>
                </a:schemeClr>
              </a:solidFill>
              <a:latin typeface="Roboto Condensed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43608" y="451103"/>
            <a:ext cx="6890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NUOVA EPIDEMIOLOGIA DEI PROSSIMI ANNI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561484" y="4437112"/>
            <a:ext cx="4954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In questo senso la prima figura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a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entrare in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gioco,ma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con un nuovo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modo di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giocare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,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/>
              </a:rPr>
              <a:t>è l’infermiere.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39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subTitle" idx="4294967295"/>
          </p:nvPr>
        </p:nvSpPr>
        <p:spPr>
          <a:xfrm>
            <a:off x="251520" y="3501008"/>
            <a:ext cx="8064500" cy="21605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l’identità è </a:t>
            </a:r>
            <a: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SOSTANZA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 non </a:t>
            </a: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</a:p>
          <a:p>
            <a:pPr marL="0" indent="0" algn="ctr">
              <a:buNone/>
            </a:pP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E’ sulle </a:t>
            </a:r>
            <a:r>
              <a:rPr 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differenze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che si costruiscono le identità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427224" cy="1071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6284"/>
            <a:ext cx="3816424" cy="2858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51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48A5-B6A2-4800-B9CE-96033FA51BB8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7584" y="1988840"/>
            <a:ext cx="76128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Joint </a:t>
            </a:r>
            <a:r>
              <a:rPr lang="it-IT" b="1" dirty="0" err="1"/>
              <a:t>Commission</a:t>
            </a:r>
            <a:r>
              <a:rPr lang="it-IT" b="1" dirty="0"/>
              <a:t> International (JCI)</a:t>
            </a:r>
          </a:p>
          <a:p>
            <a:pPr algn="just"/>
            <a:r>
              <a:rPr lang="it-IT" dirty="0"/>
              <a:t>Nel 2010 la Joint </a:t>
            </a:r>
            <a:r>
              <a:rPr lang="it-IT" dirty="0" err="1"/>
              <a:t>Commission</a:t>
            </a:r>
            <a:r>
              <a:rPr lang="it-IT" dirty="0"/>
              <a:t> International (JCI) ha classificato </a:t>
            </a:r>
            <a:r>
              <a:rPr lang="it-IT" b="1" dirty="0"/>
              <a:t>tre misure di esito </a:t>
            </a:r>
            <a:r>
              <a:rPr lang="it-IT" dirty="0"/>
              <a:t>all’interno degli </a:t>
            </a:r>
            <a:r>
              <a:rPr lang="it-IT" b="1" dirty="0"/>
              <a:t>standard previsti per gli </a:t>
            </a:r>
            <a:r>
              <a:rPr lang="it-IT" b="1" dirty="0" smtClean="0"/>
              <a:t>ospedali le </a:t>
            </a:r>
            <a:r>
              <a:rPr lang="it-IT" b="1" dirty="0"/>
              <a:t>nursing sensitive care </a:t>
            </a:r>
            <a:r>
              <a:rPr lang="it-IT" b="1" dirty="0" err="1"/>
              <a:t>measure</a:t>
            </a:r>
            <a:r>
              <a:rPr lang="it-IT" b="1" dirty="0"/>
              <a:t> (NSC);</a:t>
            </a:r>
            <a:r>
              <a:rPr lang="it-IT" dirty="0"/>
              <a:t> per ciascuna sono forniti: la definizione, il razionale, le misure di esito correlate, i contesti sanitari di riferimento, il numeratore e il denominatore per la loro misurazione e i criteri di inclusione ed esclusione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 </a:t>
            </a:r>
            <a:r>
              <a:rPr lang="it-IT" b="1" dirty="0"/>
              <a:t>Gli indicatori misurabili sono: la prevalenza di lesioni da pressione, le cadute e le cadute con lesioni</a:t>
            </a:r>
            <a:r>
              <a:rPr lang="it-IT" b="1" dirty="0" smtClean="0"/>
              <a:t>.</a:t>
            </a:r>
          </a:p>
          <a:p>
            <a:pPr algn="just"/>
            <a:r>
              <a:rPr lang="it-IT" dirty="0" smtClean="0"/>
              <a:t> </a:t>
            </a:r>
            <a:r>
              <a:rPr lang="it-IT" dirty="0"/>
              <a:t>Gli indicatori sono descritti in modo dettagliato con un’ampia bibliografia. Nel documento sono anche fornite indicazioni metodologiche generali per la conduzione di un progetto di ricerca per la rilevazione e l’analisi degli esiti nelle strutture ospedaliere per acuti (JCI, 2010).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556"/>
            <a:ext cx="3168352" cy="1545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9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48A5-B6A2-4800-B9CE-96033FA51BB8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35297" y="2132856"/>
            <a:ext cx="755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solidFill>
                  <a:srgbClr val="333333"/>
                </a:solidFill>
                <a:latin typeface="inherit"/>
              </a:rPr>
              <a:t>Collaborative </a:t>
            </a:r>
            <a:r>
              <a:rPr lang="it-IT" b="1" i="1" dirty="0" err="1">
                <a:solidFill>
                  <a:srgbClr val="333333"/>
                </a:solidFill>
                <a:latin typeface="inherit"/>
              </a:rPr>
              <a:t>Alliance</a:t>
            </a:r>
            <a:r>
              <a:rPr lang="it-IT" b="1" i="1" dirty="0">
                <a:solidFill>
                  <a:srgbClr val="333333"/>
                </a:solidFill>
                <a:latin typeface="inherit"/>
              </a:rPr>
              <a:t> for Nursing </a:t>
            </a:r>
            <a:r>
              <a:rPr lang="it-IT" b="1" i="1" dirty="0" err="1">
                <a:solidFill>
                  <a:srgbClr val="333333"/>
                </a:solidFill>
                <a:latin typeface="inherit"/>
              </a:rPr>
              <a:t>Outcomes</a:t>
            </a:r>
            <a:r>
              <a:rPr lang="it-IT" b="1" i="1" dirty="0">
                <a:solidFill>
                  <a:srgbClr val="333333"/>
                </a:solidFill>
                <a:latin typeface="inherit"/>
              </a:rPr>
              <a:t> (Cal NOC)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 smtClean="0">
                <a:solidFill>
                  <a:srgbClr val="333333"/>
                </a:solidFill>
                <a:latin typeface="Roboto Condensed"/>
              </a:rPr>
              <a:t>Association</a:t>
            </a:r>
            <a:r>
              <a:rPr lang="it-IT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of California Nurse </a:t>
            </a:r>
            <a:r>
              <a:rPr lang="it-IT" dirty="0" err="1">
                <a:solidFill>
                  <a:srgbClr val="333333"/>
                </a:solidFill>
                <a:latin typeface="Roboto Condensed"/>
              </a:rPr>
              <a:t>Leaders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, nel 1996 nasce il Collaborative </a:t>
            </a:r>
            <a:r>
              <a:rPr lang="it-IT" dirty="0" err="1">
                <a:solidFill>
                  <a:srgbClr val="333333"/>
                </a:solidFill>
                <a:latin typeface="Roboto Condensed"/>
              </a:rPr>
              <a:t>Alliance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 for Nursing </a:t>
            </a:r>
            <a:r>
              <a:rPr lang="it-IT" dirty="0" err="1">
                <a:solidFill>
                  <a:srgbClr val="333333"/>
                </a:solidFill>
                <a:latin typeface="Roboto Condensed"/>
              </a:rPr>
              <a:t>Outcomes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 (Cal NOC). </a:t>
            </a:r>
            <a:endParaRPr lang="it-IT" dirty="0" smtClean="0">
              <a:solidFill>
                <a:srgbClr val="333333"/>
              </a:solidFill>
              <a:latin typeface="Roboto Condensed"/>
            </a:endParaRPr>
          </a:p>
          <a:p>
            <a:pPr algn="just"/>
            <a:r>
              <a:rPr lang="it-IT" dirty="0" smtClean="0">
                <a:solidFill>
                  <a:srgbClr val="333333"/>
                </a:solidFill>
                <a:latin typeface="Roboto Condensed"/>
              </a:rPr>
              <a:t>Attualmente 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questa banca dati viene alimentata da circa 175 ospedali su base volontaria dove vengono utilizzati </a:t>
            </a:r>
            <a:r>
              <a:rPr lang="it-IT" b="1" dirty="0">
                <a:solidFill>
                  <a:srgbClr val="333333"/>
                </a:solidFill>
                <a:latin typeface="Roboto Condensed"/>
              </a:rPr>
              <a:t>12 </a:t>
            </a:r>
            <a:r>
              <a:rPr lang="it-IT" b="1" dirty="0" smtClean="0">
                <a:solidFill>
                  <a:srgbClr val="333333"/>
                </a:solidFill>
                <a:latin typeface="Roboto Condensed"/>
              </a:rPr>
              <a:t>indicatori.</a:t>
            </a:r>
          </a:p>
          <a:p>
            <a:pPr algn="just"/>
            <a:r>
              <a:rPr lang="it-IT" dirty="0" smtClean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Anche questa banca dati permette agli ospedali partecipanti di confrontarsi con altri ospedali di simili dimensioni, ottenere informazioni dettagliate specifiche per ciascuna delle proprie unità e ricevere rapporti che confrontano ospedali </a:t>
            </a:r>
            <a:r>
              <a:rPr lang="it-IT" dirty="0" smtClean="0">
                <a:solidFill>
                  <a:srgbClr val="333333"/>
                </a:solidFill>
                <a:latin typeface="Roboto Condensed"/>
              </a:rPr>
              <a:t>all’interno 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dello stesso sistema </a:t>
            </a:r>
            <a:r>
              <a:rPr lang="it-IT" b="1" dirty="0">
                <a:solidFill>
                  <a:srgbClr val="333333"/>
                </a:solidFill>
                <a:latin typeface="Roboto Condensed"/>
              </a:rPr>
              <a:t>(</a:t>
            </a:r>
            <a:r>
              <a:rPr lang="it-IT" b="1" dirty="0" err="1">
                <a:solidFill>
                  <a:srgbClr val="333333"/>
                </a:solidFill>
                <a:latin typeface="Roboto Condensed"/>
              </a:rPr>
              <a:t>Doran</a:t>
            </a:r>
            <a:r>
              <a:rPr lang="it-IT" b="1" dirty="0">
                <a:solidFill>
                  <a:srgbClr val="333333"/>
                </a:solidFill>
                <a:latin typeface="Roboto Condensed"/>
              </a:rPr>
              <a:t> </a:t>
            </a:r>
            <a:r>
              <a:rPr lang="it-IT" b="1" dirty="0" smtClean="0">
                <a:solidFill>
                  <a:srgbClr val="333333"/>
                </a:solidFill>
                <a:latin typeface="Roboto Condensed"/>
              </a:rPr>
              <a:t>Diane M., </a:t>
            </a:r>
            <a:r>
              <a:rPr lang="it-IT" b="1" dirty="0">
                <a:solidFill>
                  <a:srgbClr val="333333"/>
                </a:solidFill>
                <a:latin typeface="Roboto Condensed"/>
              </a:rPr>
              <a:t>2013).</a:t>
            </a:r>
            <a:r>
              <a:rPr lang="it-IT" dirty="0">
                <a:solidFill>
                  <a:srgbClr val="333333"/>
                </a:solidFill>
                <a:latin typeface="Roboto Condensed"/>
              </a:rPr>
              <a:t> </a:t>
            </a:r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448272" cy="1636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87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F48A5-B6A2-4800-B9CE-96033FA51BB8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46256"/>
            <a:ext cx="8130480" cy="5038608"/>
          </a:xfrm>
          <a:prstGeom prst="rect">
            <a:avLst/>
          </a:prstGeom>
        </p:spPr>
      </p:pic>
      <p:pic>
        <p:nvPicPr>
          <p:cNvPr id="3074" name="Picture 2" descr="Risultati immagini per quanti sono gli infermieri in it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4464496" cy="2087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628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998" y="274638"/>
            <a:ext cx="8058473" cy="778098"/>
          </a:xfrm>
        </p:spPr>
        <p:txBody>
          <a:bodyPr/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Missed</a:t>
            </a:r>
            <a:r>
              <a:rPr lang="it-IT" sz="3600" b="1" dirty="0" smtClean="0">
                <a:solidFill>
                  <a:srgbClr val="FF0000"/>
                </a:solidFill>
              </a:rPr>
              <a:t> nursing care model </a:t>
            </a:r>
            <a:r>
              <a:rPr lang="it-IT" sz="2000" b="1" dirty="0" smtClean="0">
                <a:solidFill>
                  <a:srgbClr val="FF0000"/>
                </a:solidFill>
              </a:rPr>
              <a:t>b. </a:t>
            </a:r>
            <a:r>
              <a:rPr lang="it-IT" sz="2000" b="1" dirty="0" err="1" smtClean="0">
                <a:solidFill>
                  <a:srgbClr val="FF0000"/>
                </a:solidFill>
              </a:rPr>
              <a:t>Kalish</a:t>
            </a:r>
            <a:r>
              <a:rPr lang="it-IT" sz="4000" b="1" dirty="0" smtClean="0">
                <a:solidFill>
                  <a:srgbClr val="FF0000"/>
                </a:solidFill>
              </a:rPr>
              <a:t>  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4294967295"/>
          </p:nvPr>
        </p:nvSpPr>
        <p:spPr>
          <a:xfrm>
            <a:off x="609600" y="1124744"/>
            <a:ext cx="7418784" cy="504056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it-IT" sz="3300" dirty="0" smtClean="0">
                <a:solidFill>
                  <a:schemeClr val="tx1"/>
                </a:solidFill>
              </a:rPr>
              <a:t>Identificare le attività omesse o ritardate  …. </a:t>
            </a:r>
            <a:r>
              <a:rPr lang="it-IT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 MANCATE</a:t>
            </a:r>
            <a:r>
              <a:rPr lang="it-IT" sz="2800" dirty="0" smtClean="0">
                <a:solidFill>
                  <a:srgbClr val="FFFF00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1) </a:t>
            </a: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deambulazione,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2) mobilizzazione,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3) somministrazione ritardata o tralasciata del pasto; 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4) educazione al paziente,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5) pianificazione della dimissione,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6) supporto emotivo,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7) igiene del corpo,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8) elaborazione della documentazione infermieristica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9) sorveglianza</a:t>
            </a:r>
            <a:r>
              <a:rPr lang="it-IT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1656185" cy="25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91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1998" y="274638"/>
            <a:ext cx="8058473" cy="778098"/>
          </a:xfrm>
        </p:spPr>
        <p:txBody>
          <a:bodyPr/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Missed</a:t>
            </a:r>
            <a:r>
              <a:rPr lang="it-IT" sz="3600" b="1" dirty="0" smtClean="0">
                <a:solidFill>
                  <a:srgbClr val="FF0000"/>
                </a:solidFill>
              </a:rPr>
              <a:t> nursing care model </a:t>
            </a:r>
            <a:r>
              <a:rPr lang="it-IT" sz="2000" b="1" dirty="0" smtClean="0">
                <a:solidFill>
                  <a:srgbClr val="FF0000"/>
                </a:solidFill>
              </a:rPr>
              <a:t>b. </a:t>
            </a:r>
            <a:r>
              <a:rPr lang="it-IT" sz="2000" b="1" dirty="0" err="1" smtClean="0">
                <a:solidFill>
                  <a:srgbClr val="FF0000"/>
                </a:solidFill>
              </a:rPr>
              <a:t>Kalish</a:t>
            </a:r>
            <a:r>
              <a:rPr lang="it-IT" sz="4000" b="1" dirty="0" smtClean="0">
                <a:solidFill>
                  <a:srgbClr val="FF0000"/>
                </a:solidFill>
              </a:rPr>
              <a:t>  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4294967295"/>
          </p:nvPr>
        </p:nvSpPr>
        <p:spPr>
          <a:xfrm>
            <a:off x="761998" y="1124744"/>
            <a:ext cx="7266386" cy="50405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3300" dirty="0" smtClean="0">
                <a:solidFill>
                  <a:schemeClr val="accent1">
                    <a:lumMod val="50000"/>
                  </a:schemeClr>
                </a:solidFill>
              </a:rPr>
              <a:t>Identificare IL PERCHE’ LE MOTIVAZIONI   …. CURE MANCATE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1) mancanza di personale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2) impiego ridotto delle risorse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3) mancanza di tempo 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4) scarso lavoro di squadra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5) attribuzione inefficace delle attività</a:t>
            </a:r>
          </a:p>
          <a:p>
            <a:pPr>
              <a:lnSpc>
                <a:spcPct val="150000"/>
              </a:lnSpc>
            </a:pPr>
            <a:r>
              <a:rPr lang="it-IT" sz="3800" dirty="0" smtClean="0">
                <a:solidFill>
                  <a:schemeClr val="accent1">
                    <a:lumMod val="50000"/>
                  </a:schemeClr>
                </a:solidFill>
              </a:rPr>
              <a:t>6) abitudini e negazione del problema</a:t>
            </a:r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1656185" cy="259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58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3933056"/>
            <a:ext cx="8505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 vuole forte </a:t>
            </a:r>
            <a:r>
              <a:rPr lang="it-IT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identità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per essere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«TEAM»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nei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«processi di cura integrati»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it-IT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Quanto vale il tassello dell’Infermieristica?</a:t>
            </a:r>
            <a:endParaRPr lang="it-IT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 rot="20927562">
            <a:off x="0" y="814388"/>
            <a:ext cx="3751263" cy="2808287"/>
          </a:xfrm>
          <a:prstGeom prst="ellipse">
            <a:avLst/>
          </a:prstGeom>
          <a:effectLst>
            <a:softEdge rad="112500"/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374137">
            <a:off x="3759867" y="1736322"/>
            <a:ext cx="2420937" cy="241458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2" descr="http://www.network-synergy.com/userfiles/images/iStock_000011397154X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8352">
            <a:off x="5452465" y="149683"/>
            <a:ext cx="3288466" cy="2181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4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subTitle" idx="4294967295"/>
          </p:nvPr>
        </p:nvSpPr>
        <p:spPr>
          <a:xfrm>
            <a:off x="769971" y="692696"/>
            <a:ext cx="7978493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L’Infermieristica </a:t>
            </a:r>
            <a:r>
              <a:rPr lang="it-IT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competente ed autonoma è in grado di incidere significativamente su </a:t>
            </a:r>
            <a:endParaRPr lang="it-IT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</a:t>
            </a:r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tassi di </a:t>
            </a:r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mortalità; </a:t>
            </a:r>
            <a:r>
              <a:rPr lang="it-IT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infezioni; ulcere da decubito e cadute. </a:t>
            </a:r>
            <a:endParaRPr lang="it-IT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0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999" y="1302151"/>
            <a:ext cx="75544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it-IT" altLang="it-IT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it-IT" altLang="it-IT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Ruolo organizzativo</a:t>
            </a:r>
          </a:p>
          <a:p>
            <a:pPr algn="ctr" eaLnBrk="0" hangingPunct="0"/>
            <a:r>
              <a:rPr lang="it-IT" altLang="it-IT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Delle competenze Infermieristiche nella </a:t>
            </a:r>
            <a:r>
              <a:rPr lang="it-IT" altLang="it-IT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ridefinizione dei </a:t>
            </a:r>
            <a:r>
              <a:rPr lang="it-IT" altLang="it-IT" sz="36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modelli organizzativi</a:t>
            </a:r>
            <a:endParaRPr lang="it-IT" altLang="it-IT" sz="3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6094-54B2-4B47-9915-7B17FAB0A3FC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66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1223628" y="769062"/>
            <a:ext cx="6552728" cy="46041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6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CHI SIAMO </a:t>
            </a:r>
          </a:p>
          <a:p>
            <a:pPr marL="0" indent="0">
              <a:buNone/>
            </a:pPr>
            <a:r>
              <a:rPr lang="it-IT" sz="6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</a:t>
            </a:r>
            <a:r>
              <a:rPr lang="it-IT" sz="6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</a:t>
            </a:r>
            <a:r>
              <a:rPr lang="it-IT" sz="6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DENTITA’)</a:t>
            </a:r>
          </a:p>
          <a:p>
            <a:pPr marL="0" indent="0">
              <a:buNone/>
            </a:pPr>
            <a:r>
              <a:rPr lang="it-IT" sz="6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COSA CONTA PER NOI </a:t>
            </a:r>
          </a:p>
          <a:p>
            <a:pPr marL="0" indent="0">
              <a:buNone/>
            </a:pPr>
            <a:r>
              <a:rPr lang="it-IT" sz="6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(OUTCOME 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1714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86125" y="537321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Contano </a:t>
            </a:r>
            <a:r>
              <a:rPr lang="it-IT" sz="2000" dirty="0" smtClean="0">
                <a:solidFill>
                  <a:srgbClr val="FF0000"/>
                </a:solidFill>
              </a:rPr>
              <a:t>di più le </a:t>
            </a:r>
            <a:r>
              <a:rPr lang="it-IT" sz="2000" dirty="0">
                <a:solidFill>
                  <a:srgbClr val="FF0000"/>
                </a:solidFill>
              </a:rPr>
              <a:t>nostre paure i nostri </a:t>
            </a:r>
            <a:r>
              <a:rPr lang="it-IT" sz="2000" dirty="0" smtClean="0">
                <a:solidFill>
                  <a:srgbClr val="FF0000"/>
                </a:solidFill>
              </a:rPr>
              <a:t>preconcetti o la sostanza delle nostre attività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81" y="1988840"/>
            <a:ext cx="1372039" cy="212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smtClean="0"/>
              <a:t>Bruno Cavaliere 2019 © br.cavaliere@gmail.com </a:t>
            </a:r>
            <a:endParaRPr lang="it-IT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7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323528" y="533372"/>
            <a:ext cx="6840760" cy="15257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 smtClean="0"/>
              <a:t>Modelli organizzativi devono </a:t>
            </a:r>
            <a:r>
              <a:rPr lang="it-IT" sz="4000" dirty="0" err="1" smtClean="0"/>
              <a:t>eesere</a:t>
            </a:r>
            <a:r>
              <a:rPr lang="it-IT" sz="4000" dirty="0" smtClean="0"/>
              <a:t> in grado di governare la   </a:t>
            </a:r>
            <a:r>
              <a:rPr lang="it-IT" sz="4000" dirty="0" smtClean="0">
                <a:solidFill>
                  <a:srgbClr val="FF0000"/>
                </a:solidFill>
              </a:rPr>
              <a:t>«complessità»</a:t>
            </a:r>
            <a:r>
              <a:rPr lang="it-IT" sz="4000" dirty="0" smtClean="0"/>
              <a:t>                  </a:t>
            </a:r>
            <a:endParaRPr lang="it-IT" sz="4000" dirty="0"/>
          </a:p>
        </p:txBody>
      </p:sp>
      <p:sp>
        <p:nvSpPr>
          <p:cNvPr id="3" name="Rettangolo 2"/>
          <p:cNvSpPr/>
          <p:nvPr/>
        </p:nvSpPr>
        <p:spPr>
          <a:xfrm>
            <a:off x="761046" y="2060848"/>
            <a:ext cx="75608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lang="it-IT" sz="3600" b="1" dirty="0"/>
              <a:t>«</a:t>
            </a:r>
            <a:r>
              <a:rPr lang="it-IT" sz="3600" b="1" i="1" dirty="0"/>
              <a:t>La complessità assistenziale è </a:t>
            </a:r>
            <a:r>
              <a:rPr lang="it-IT" sz="3600" b="1" i="1" dirty="0" smtClean="0"/>
              <a:t>«capacità di sapere risolvere di sapere decidere»… in </a:t>
            </a:r>
            <a:r>
              <a:rPr lang="it-IT" sz="3600" b="1" i="1" dirty="0"/>
              <a:t>un determinato </a:t>
            </a:r>
            <a:r>
              <a:rPr lang="it-IT" sz="3600" b="1" i="1" dirty="0" smtClean="0"/>
              <a:t>tempo, in un determinato luogo  … per quell’ assistito … all’interno </a:t>
            </a:r>
            <a:r>
              <a:rPr lang="it-IT" sz="3600" b="1" i="1" dirty="0"/>
              <a:t>di </a:t>
            </a:r>
            <a:r>
              <a:rPr lang="it-IT" sz="3600" b="1" i="1" dirty="0" smtClean="0"/>
              <a:t>un specifico  team …</a:t>
            </a:r>
            <a:r>
              <a:rPr lang="it-IT" sz="3600" b="1" dirty="0" smtClean="0"/>
              <a:t>»</a:t>
            </a:r>
            <a:r>
              <a:rPr lang="it-IT" sz="3600" b="1" i="1" dirty="0" smtClean="0"/>
              <a:t>.</a:t>
            </a:r>
            <a:endParaRPr lang="it-IT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04456" cy="1357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449">
        <p14:pan dir="u"/>
      </p:transition>
    </mc:Choice>
    <mc:Fallback xmlns="">
      <p:transition spd="slow" advTm="24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1312014"/>
            <a:ext cx="345638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 smtClean="0">
              <a:solidFill>
                <a:srgbClr val="FFC000"/>
              </a:solidFill>
            </a:endParaRPr>
          </a:p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CAPACITA’ di ANALISI</a:t>
            </a:r>
          </a:p>
          <a:p>
            <a:endParaRPr lang="it-IT" sz="3600" b="1" dirty="0" smtClean="0">
              <a:solidFill>
                <a:srgbClr val="FFC000"/>
              </a:solidFill>
            </a:endParaRPr>
          </a:p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COMPETENZA</a:t>
            </a:r>
          </a:p>
          <a:p>
            <a:endParaRPr lang="it-IT" sz="3600" b="1" dirty="0" smtClean="0">
              <a:solidFill>
                <a:srgbClr val="FFC000"/>
              </a:solidFill>
            </a:endParaRPr>
          </a:p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SKILL</a:t>
            </a:r>
          </a:p>
          <a:p>
            <a:endParaRPr lang="it-IT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21</a:t>
            </a:fld>
            <a:endParaRPr lang="it-IT"/>
          </a:p>
        </p:txBody>
      </p:sp>
      <p:pic>
        <p:nvPicPr>
          <p:cNvPr id="5126" name="Picture 6" descr="http://chariotlearning.com/wp-content/uploads/2014/09/plan-reality-intelligence-263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0983"/>
            <a:ext cx="4320480" cy="492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9168" y="506316"/>
            <a:ext cx="768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Modelli organizzativi devono </a:t>
            </a:r>
            <a:r>
              <a:rPr lang="it-IT" dirty="0" smtClean="0"/>
              <a:t>essere </a:t>
            </a:r>
            <a:r>
              <a:rPr lang="it-IT" dirty="0"/>
              <a:t>in grado di </a:t>
            </a:r>
            <a:r>
              <a:rPr lang="it-IT" dirty="0" smtClean="0"/>
              <a:t>favorire lo sviluppo</a:t>
            </a:r>
          </a:p>
          <a:p>
            <a:r>
              <a:rPr lang="it-IT" dirty="0" smtClean="0"/>
              <a:t>del «cambiamento»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36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1694" y="828851"/>
            <a:ext cx="5042520" cy="1143000"/>
          </a:xfrm>
        </p:spPr>
        <p:txBody>
          <a:bodyPr/>
          <a:lstStyle/>
          <a:p>
            <a:r>
              <a:rPr lang="it-IT" sz="3200" dirty="0" smtClean="0"/>
              <a:t>Per le giuste decisioni </a:t>
            </a:r>
            <a:br>
              <a:rPr lang="it-IT" sz="3200" dirty="0" smtClean="0"/>
            </a:br>
            <a:r>
              <a:rPr lang="it-IT" sz="3200" dirty="0" smtClean="0"/>
              <a:t>Abbiamo bisogno </a:t>
            </a:r>
            <a:endParaRPr lang="it-IT" sz="32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470323" y="2348880"/>
            <a:ext cx="5383939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300" dirty="0" smtClean="0">
                <a:solidFill>
                  <a:schemeClr val="accent6">
                    <a:lumMod val="50000"/>
                  </a:schemeClr>
                </a:solidFill>
              </a:rPr>
              <a:t>Cultura di VISIONE</a:t>
            </a:r>
          </a:p>
          <a:p>
            <a:pPr marL="0" indent="0">
              <a:buNone/>
            </a:pPr>
            <a:r>
              <a:rPr lang="it-IT" sz="4300" dirty="0" smtClean="0">
                <a:solidFill>
                  <a:schemeClr val="accent6">
                    <a:lumMod val="50000"/>
                  </a:schemeClr>
                </a:solidFill>
              </a:rPr>
              <a:t>… di </a:t>
            </a:r>
            <a:r>
              <a:rPr lang="it-IT" sz="4300" i="1" dirty="0" smtClean="0">
                <a:solidFill>
                  <a:schemeClr val="accent6">
                    <a:lumMod val="50000"/>
                  </a:schemeClr>
                </a:solidFill>
              </a:rPr>
              <a:t>Visionari</a:t>
            </a:r>
          </a:p>
          <a:p>
            <a:endParaRPr lang="it-IT" dirty="0"/>
          </a:p>
        </p:txBody>
      </p:sp>
      <p:sp>
        <p:nvSpPr>
          <p:cNvPr id="8" name="AutoShape 8" descr="Risultati immagini per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149080"/>
            <a:ext cx="7600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Visionari </a:t>
            </a:r>
          </a:p>
          <a:p>
            <a:r>
              <a:rPr lang="it-IT" sz="2400" i="1" dirty="0" smtClean="0">
                <a:solidFill>
                  <a:srgbClr val="FF0000"/>
                </a:solidFill>
              </a:rPr>
              <a:t>Immagina come vere cose ancora inesistenti e le comunica</a:t>
            </a:r>
          </a:p>
          <a:p>
            <a:r>
              <a:rPr lang="it-IT" sz="2400" i="1" dirty="0" smtClean="0">
                <a:solidFill>
                  <a:srgbClr val="FF0000"/>
                </a:solidFill>
              </a:rPr>
              <a:t>…. Riesce a farle vedere agli altri ancor prima di realizzarle</a:t>
            </a:r>
            <a:r>
              <a:rPr lang="it-IT" i="1" dirty="0" smtClean="0">
                <a:solidFill>
                  <a:srgbClr val="FF0000"/>
                </a:solidFill>
              </a:rPr>
              <a:t>  </a:t>
            </a:r>
            <a:endParaRPr lang="it-IT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63" y="828851"/>
            <a:ext cx="2645841" cy="26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smtClean="0"/>
              <a:t>Bruno Cavaliere 2019 © br.cavaliere@gmail.com </a:t>
            </a:r>
            <a:endParaRPr lang="it-IT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  <p:pic>
        <p:nvPicPr>
          <p:cNvPr id="10" name="Picture 6" descr="http://chariotlearning.com/wp-content/uploads/2014/09/plan-reality-intelligence-263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886">
            <a:off x="5585229" y="2474691"/>
            <a:ext cx="1177862" cy="13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764704"/>
            <a:ext cx="6882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Direzione delle Professioni Sanitarie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1688259"/>
            <a:ext cx="74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Strutture autonome in grado di presidiare i contenuti specifici della professione e in secondo luogo di governare le modalità operative di erogazione dei servizi proprio per la presenza di </a:t>
            </a:r>
            <a:r>
              <a:rPr lang="it-IT" sz="3200" u="sng" dirty="0" smtClean="0">
                <a:solidFill>
                  <a:schemeClr val="tx2">
                    <a:lumMod val="75000"/>
                  </a:schemeClr>
                </a:solidFill>
              </a:rPr>
              <a:t>professionalità motivate ed autonome.</a:t>
            </a:r>
          </a:p>
          <a:p>
            <a:pPr algn="just"/>
            <a:endParaRPr lang="it-IT" sz="3200" dirty="0"/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49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764704"/>
            <a:ext cx="6882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Direzione delle Professioni Sanitarie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1688259"/>
            <a:ext cx="7410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Le direzioni devono individuare e monitorare le competenze professionali adeguate al raggiungimento della </a:t>
            </a:r>
            <a:r>
              <a:rPr lang="it-IT" sz="2800" dirty="0" err="1" smtClean="0"/>
              <a:t>Mission</a:t>
            </a:r>
            <a:r>
              <a:rPr lang="it-IT" sz="2800" dirty="0" smtClean="0"/>
              <a:t> Aziendale e quindi capaci di incidere con efficacia  ed efficienza al raggiungimento degli obiettivi organizzativi stabiliti.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«STAFFING» </a:t>
            </a: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Caratteristiche del team di cura</a:t>
            </a:r>
          </a:p>
          <a:p>
            <a:pPr algn="ctr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Rapporto numerico infermiere/paziente; ore infermiere /pz;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</a:rPr>
              <a:t>skill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mix dell’equipe;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</a:rPr>
              <a:t>intetion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</a:rPr>
              <a:t>leave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; personale di supporto; formazione degli operatori; leadership dei coordinatori; clima organizzativo</a:t>
            </a:r>
          </a:p>
          <a:p>
            <a:pPr algn="just"/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5301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AA84-8FBD-4944-99E8-A2258700A201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1026" name="Picture 2" descr="Risultati immagini per NUMERO INFERMIERI PER 100000 ABITAN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4968552" cy="55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572000" y="4675906"/>
            <a:ext cx="2138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ITALIA            557</a:t>
            </a:r>
          </a:p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FRANCIA     1.019</a:t>
            </a:r>
          </a:p>
          <a:p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GERMANIA  1.084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4716016" y="3205963"/>
            <a:ext cx="216024" cy="151216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33118"/>
            <a:ext cx="4176464" cy="607565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5292080" y="3861048"/>
            <a:ext cx="1008112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788024" y="2039112"/>
            <a:ext cx="1008112" cy="6480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3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764704"/>
            <a:ext cx="6882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Direzione delle Professioni Sanitarie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27584" y="1700808"/>
            <a:ext cx="754782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Le direzioni devono armonizzare attraverso i processi di coordinamento sull’assistito comportamenti professionali significativamente affermati e in grado di generare «valore aggiunto» ovvero «standard di qualità»</a:t>
            </a:r>
          </a:p>
          <a:p>
            <a:pPr algn="just"/>
            <a:endParaRPr lang="it-IT" sz="3200" dirty="0"/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 «SETTING ASSISTENZIALI»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est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ractice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Risk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Mangement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; efficaci ed efficienti</a:t>
            </a:r>
            <a:r>
              <a:rPr lang="it-IT" sz="2400" dirty="0" smtClean="0">
                <a:solidFill>
                  <a:srgbClr val="FF0000"/>
                </a:solidFill>
              </a:rPr>
              <a:t>  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160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764704"/>
            <a:ext cx="6882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Direzione delle Professioni Sanitarie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1688259"/>
            <a:ext cx="7488832" cy="3975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Le direzioni devono </a:t>
            </a:r>
            <a:r>
              <a:rPr lang="it-IT" sz="3200" dirty="0" smtClean="0">
                <a:solidFill>
                  <a:srgbClr val="FF0000"/>
                </a:solidFill>
              </a:rPr>
              <a:t>garantire e premiare </a:t>
            </a:r>
            <a:r>
              <a:rPr lang="it-IT" sz="3200" dirty="0" smtClean="0"/>
              <a:t>lo </a:t>
            </a:r>
            <a:r>
              <a:rPr lang="it-IT" sz="3200" dirty="0" smtClean="0"/>
              <a:t>sviluppo delle competenze </a:t>
            </a:r>
            <a:r>
              <a:rPr lang="it-IT" sz="3200" dirty="0" smtClean="0"/>
              <a:t>che </a:t>
            </a:r>
            <a:r>
              <a:rPr lang="it-IT" sz="3200" dirty="0" smtClean="0"/>
              <a:t>generano valore aggiunto all’organizzazione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disegnando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ruoli chiari e riconosciuti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it-IT" sz="3200" dirty="0" smtClean="0"/>
              <a:t> </a:t>
            </a:r>
            <a:endParaRPr lang="it-IT" sz="3200" dirty="0" smtClean="0"/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it-IT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«SVILUPPO DI CARRIERA»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Governance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dei talenti e dei visionari</a:t>
            </a:r>
          </a:p>
        </p:txBody>
      </p:sp>
    </p:spTree>
    <p:extLst>
      <p:ext uri="{BB962C8B-B14F-4D97-AF65-F5344CB8AC3E}">
        <p14:creationId xmlns:p14="http://schemas.microsoft.com/office/powerpoint/2010/main" val="12036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821161"/>
          <a:ext cx="8749636" cy="545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reccia a destra 9"/>
          <p:cNvSpPr/>
          <p:nvPr/>
        </p:nvSpPr>
        <p:spPr>
          <a:xfrm rot="13866163">
            <a:off x="5051920" y="2988605"/>
            <a:ext cx="2044031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18831855">
            <a:off x="2167695" y="2698257"/>
            <a:ext cx="1581154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11428296">
            <a:off x="2453041" y="5239184"/>
            <a:ext cx="3661661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Diagramma 7"/>
          <p:cNvGraphicFramePr/>
          <p:nvPr>
            <p:extLst/>
          </p:nvPr>
        </p:nvGraphicFramePr>
        <p:xfrm>
          <a:off x="755576" y="188640"/>
          <a:ext cx="7560840" cy="40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29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6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333">
        <p:circle/>
      </p:transition>
    </mc:Choice>
    <mc:Fallback xmlns="">
      <p:transition spd="slow" advTm="8533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531" y="4599314"/>
            <a:ext cx="7488832" cy="936104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Professioni Sanitarie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644525" y="188640"/>
            <a:ext cx="7848872" cy="16561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it-IT" sz="3000" dirty="0" smtClean="0"/>
          </a:p>
          <a:p>
            <a:pPr marL="0" indent="0" algn="ctr">
              <a:buNone/>
            </a:pPr>
            <a:r>
              <a:rPr lang="it-I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Negli ultimi vent’anni è cambiato radicalmente il percorso formativo i campi d’applicazione del proprio agire e l’integrazione con le altre professioni</a:t>
            </a: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91" y="4293096"/>
            <a:ext cx="1515790" cy="151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788541" y="2060848"/>
            <a:ext cx="7560840" cy="2376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cambiate le </a:t>
            </a:r>
          </a:p>
          <a:p>
            <a:pPr marL="0" indent="0" algn="ctr">
              <a:buNone/>
            </a:pPr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«regole del gioco» </a:t>
            </a:r>
            <a:endParaRPr lang="it-IT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94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541784"/>
            <a:ext cx="7488832" cy="87099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it-IT" dirty="0"/>
              <a:t>DESCRIZIONE DELLA TIPOLOGIA DI FIGURE SPECIALISTE ED ESPERTE CHE SI INTENDONO PROMUOVERE</a:t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+mn-cs"/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085392"/>
              </p:ext>
            </p:extLst>
          </p:nvPr>
        </p:nvGraphicFramePr>
        <p:xfrm>
          <a:off x="708024" y="1268760"/>
          <a:ext cx="775240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30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2018 © br.cavaliere@gmail.com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1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157">
        <p14:window dir="vert"/>
      </p:transition>
    </mc:Choice>
    <mc:Fallback xmlns="">
      <p:transition spd="slow" advTm="18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1999" y="685800"/>
            <a:ext cx="7543801" cy="4831432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it-IT" altLang="it-IT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Direzione delle Professioni Sanitarie</a:t>
            </a:r>
          </a:p>
          <a:p>
            <a:pPr marL="0" lvl="0" indent="0" algn="ctr">
              <a:buNone/>
            </a:pPr>
            <a:r>
              <a:rPr lang="it-IT" sz="3600" dirty="0" smtClean="0"/>
              <a:t>Consentirebbero </a:t>
            </a:r>
            <a:r>
              <a:rPr lang="it-IT" sz="3600" dirty="0"/>
              <a:t>un migliore sviluppo di strutture a bassa intensità di </a:t>
            </a:r>
            <a:r>
              <a:rPr lang="it-IT" sz="3600" dirty="0" smtClean="0"/>
              <a:t>cura rispondenti maggiormente alla epidemiologia dei prossimi anni attraverso    </a:t>
            </a:r>
          </a:p>
          <a:p>
            <a:pPr marL="0" lvl="0" indent="0" algn="ctr">
              <a:buNone/>
            </a:pPr>
            <a:r>
              <a:rPr lang="it-IT" sz="3600" b="1" dirty="0" smtClean="0"/>
              <a:t>ospedali </a:t>
            </a:r>
            <a:r>
              <a:rPr lang="it-IT" sz="3600" b="1" dirty="0"/>
              <a:t>di comunità, reparti a gestione infermieristica, percorsi domiciliari di proattività e presa in carico, ambulatori </a:t>
            </a:r>
            <a:r>
              <a:rPr lang="it-IT" sz="3600" b="1" dirty="0" smtClean="0"/>
              <a:t>infermieristici.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0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953356"/>
            <a:ext cx="7924800" cy="1143000"/>
          </a:xfrm>
        </p:spPr>
        <p:txBody>
          <a:bodyPr/>
          <a:lstStyle/>
          <a:p>
            <a:pPr algn="ctr"/>
            <a:r>
              <a:rPr lang="it-IT" sz="6600" dirty="0" smtClean="0">
                <a:solidFill>
                  <a:srgbClr val="FF0000"/>
                </a:solidFill>
              </a:rPr>
              <a:t>«SEGNI» </a:t>
            </a:r>
            <a:endParaRPr lang="it-IT" sz="6600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smtClean="0"/>
              <a:t>Bruno Cavaliere 2019 © br.cavaliere@gmail.com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32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4590"/>
            <a:ext cx="2182701" cy="144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isultati immagini per impro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78" y="980728"/>
            <a:ext cx="2581014" cy="34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13629"/>
            <a:ext cx="1656184" cy="293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isultati immagini per fossile su roc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13629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33</a:t>
            </a:fld>
            <a:endParaRPr lang="it-IT"/>
          </a:p>
        </p:txBody>
      </p:sp>
      <p:pic>
        <p:nvPicPr>
          <p:cNvPr id="4102" name="Picture 6" descr="Risultati immagini per infermiere e assisti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50" y="404664"/>
            <a:ext cx="2616225" cy="163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isultati immagini per infermiere e assisti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120"/>
            <a:ext cx="2616225" cy="17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isultati immagini per infermiere e asisti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94" y="391392"/>
            <a:ext cx="2609112" cy="173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783598" y="2420888"/>
            <a:ext cx="7754602" cy="36625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FFFF00"/>
                </a:solidFill>
                <a:latin typeface="Open Sans"/>
              </a:rPr>
              <a:t>“Occorre </a:t>
            </a:r>
            <a:r>
              <a:rPr lang="it-IT" sz="3200" b="1" dirty="0" smtClean="0">
                <a:solidFill>
                  <a:srgbClr val="FFFF00"/>
                </a:solidFill>
                <a:latin typeface="Open Sans"/>
              </a:rPr>
              <a:t>che l’infermieristica divenga non solo «segno» come traccia del suo agire ma «simbolo» </a:t>
            </a:r>
            <a:endParaRPr lang="it-IT" sz="3200" b="1" dirty="0" smtClean="0">
              <a:solidFill>
                <a:srgbClr val="FFFF00"/>
              </a:solidFill>
              <a:latin typeface="Open Sans"/>
            </a:endParaRP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latin typeface="Open Sans"/>
              </a:rPr>
              <a:t>come </a:t>
            </a:r>
            <a:r>
              <a:rPr lang="it-IT" sz="3200" b="1" dirty="0" smtClean="0">
                <a:solidFill>
                  <a:srgbClr val="FFFF00"/>
                </a:solidFill>
                <a:latin typeface="Open Sans"/>
              </a:rPr>
              <a:t>esperienza  indelebile per la persona che la incontra”</a:t>
            </a:r>
            <a:r>
              <a:rPr lang="it-IT" b="1" dirty="0" smtClean="0">
                <a:solidFill>
                  <a:srgbClr val="272727"/>
                </a:solidFill>
                <a:latin typeface="Open Sans"/>
              </a:rPr>
              <a:t>.</a:t>
            </a:r>
          </a:p>
          <a:p>
            <a:pPr algn="ctr"/>
            <a:endParaRPr lang="it-IT" b="1" dirty="0">
              <a:solidFill>
                <a:srgbClr val="272727"/>
              </a:solidFill>
              <a:latin typeface="Open Sans"/>
            </a:endParaRPr>
          </a:p>
          <a:p>
            <a:pPr algn="ctr"/>
            <a:endParaRPr lang="it-IT" b="1" dirty="0" smtClean="0">
              <a:solidFill>
                <a:srgbClr val="272727"/>
              </a:solidFill>
              <a:latin typeface="Open Sans"/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  <a:latin typeface="Open Sans"/>
              </a:rPr>
              <a:t>VALORE AGGIUNTO PER LE MODERNE ORGANIZZAZIONI SANITARIE </a:t>
            </a:r>
            <a:r>
              <a:rPr lang="it-IT" b="1" dirty="0" smtClean="0">
                <a:solidFill>
                  <a:srgbClr val="272727"/>
                </a:solidFill>
                <a:latin typeface="Open Sans"/>
              </a:rPr>
              <a:t> </a:t>
            </a:r>
            <a:r>
              <a:rPr lang="it-IT" b="1" dirty="0">
                <a:solidFill>
                  <a:srgbClr val="272727"/>
                </a:solidFill>
                <a:latin typeface="Open Sans"/>
              </a:rPr>
              <a:t> </a:t>
            </a:r>
            <a:endParaRPr lang="it-IT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999" y="3356992"/>
            <a:ext cx="755441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L’Infermiere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forte 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identità professionale 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riesce a trasformare 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proprio agire 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esperienze indelebile» 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l’assistito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costituita da 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risultati 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concreti e comprensibili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it-IT" altLang="it-IT" sz="2400" b="1" i="0" u="none" strike="noStrike" cap="none" normalizeH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«ruolo organizzativo» è l’elemento necessario perché ciò possa avvenire.  </a:t>
            </a:r>
            <a:endParaRPr lang="it-IT" altLang="it-IT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A9036094-54B2-4B47-9915-7B17FAB0A3FC}" type="slidenum">
              <a:rPr lang="it-IT" smtClean="0"/>
              <a:pPr>
                <a:defRPr/>
              </a:pPr>
              <a:t>34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8" name="AutoShape 2" descr="Risultati immagini per antonello zangrandi parma 15 aprile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Risultati immagini per antonello zangrandi parma 15 aprile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002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0209"/>
            <a:ext cx="2735585" cy="31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9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23390-28D1-402A-902D-C0672B89C067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176464" cy="584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99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3648" y="472514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Epoca </a:t>
            </a:r>
            <a:r>
              <a:rPr lang="it-IT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it-IT" sz="3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mansonariale</a:t>
            </a:r>
            <a:r>
              <a:rPr lang="it-IT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 </a:t>
            </a:r>
            <a:endParaRPr lang="it-IT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it-IT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Prevalentemente esecutiva</a:t>
            </a:r>
            <a:endParaRPr lang="it-IT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pic>
        <p:nvPicPr>
          <p:cNvPr id="3074" name="Picture 2" descr="Risultati immagini per infermieris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82" y="3038246"/>
            <a:ext cx="2381250" cy="16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infermieris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51" y="1700808"/>
            <a:ext cx="3480321" cy="2674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91252"/>
            <a:ext cx="1758921" cy="1946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284">
            <a:off x="5981444" y="3098570"/>
            <a:ext cx="15113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70811" y="4744808"/>
            <a:ext cx="4688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Formazione universitaria </a:t>
            </a:r>
          </a:p>
          <a:p>
            <a:pPr algn="just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Ricerca ed Innovazione 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pic>
        <p:nvPicPr>
          <p:cNvPr id="2052" name="Picture 4" descr="Risultati immagini per assistenza infermieristica univers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31" y="500490"/>
            <a:ext cx="2925299" cy="21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assistenza infermieristica universit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46" y="2060848"/>
            <a:ext cx="2276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universit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41" y="716400"/>
            <a:ext cx="1251280" cy="13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631" y="2665212"/>
            <a:ext cx="3862174" cy="142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940" y="2279392"/>
            <a:ext cx="7554417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Infungibilità dell’Infermieristica nelle cure </a:t>
            </a:r>
            <a:r>
              <a:rPr lang="it-IT" altLang="it-IT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it-IT" altLang="it-IT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Concetto di </a:t>
            </a:r>
            <a:endParaRPr kumimoji="0" lang="it-IT" altLang="it-IT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Competenze </a:t>
            </a:r>
            <a:r>
              <a:rPr lang="it-IT" altLang="it-IT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Infermieristiche </a:t>
            </a:r>
            <a:endParaRPr kumimoji="0" lang="it-IT" altLang="it-IT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6094-54B2-4B47-9915-7B17FAB0A3FC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761940" y="4343690"/>
            <a:ext cx="7776864" cy="1709003"/>
            <a:chOff x="0" y="1879903"/>
            <a:chExt cx="7776864" cy="1709003"/>
          </a:xfrm>
          <a:scene3d>
            <a:camera prst="orthographicFront"/>
            <a:lightRig rig="flat" dir="t"/>
          </a:scene3d>
        </p:grpSpPr>
        <p:sp>
          <p:nvSpPr>
            <p:cNvPr id="8" name="Rettangolo arrotondato 7"/>
            <p:cNvSpPr/>
            <p:nvPr/>
          </p:nvSpPr>
          <p:spPr>
            <a:xfrm>
              <a:off x="0" y="1879903"/>
              <a:ext cx="7776864" cy="170900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50000"/>
                <a:hueOff val="-41484"/>
                <a:satOff val="-8409"/>
                <a:lumOff val="46251"/>
                <a:alphaOff val="0"/>
              </a:schemeClr>
            </a:fillRef>
            <a:effectRef idx="1">
              <a:schemeClr val="accent2">
                <a:shade val="50000"/>
                <a:hueOff val="-41484"/>
                <a:satOff val="-8409"/>
                <a:lumOff val="4625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1726273" y="1879903"/>
              <a:ext cx="6050590" cy="17090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smtClean="0"/>
                <a:t>I tre elementi base che costituiscono la competenza sono:  </a:t>
              </a:r>
              <a:r>
                <a:rPr lang="it-IT" sz="2400" u="sng" kern="1200" dirty="0" smtClean="0"/>
                <a:t>le conoscenze </a:t>
              </a:r>
              <a:r>
                <a:rPr lang="it-IT" sz="2400" kern="1200" dirty="0" smtClean="0"/>
                <a:t>· le </a:t>
              </a:r>
              <a:r>
                <a:rPr lang="it-IT" sz="2400" u="sng" kern="1200" dirty="0" smtClean="0"/>
                <a:t>esperienze finalizzate </a:t>
              </a:r>
              <a:r>
                <a:rPr lang="it-IT" sz="2400" kern="1200" dirty="0" smtClean="0"/>
                <a:t>· </a:t>
              </a:r>
              <a:r>
                <a:rPr lang="it-IT" sz="2400" u="sng" kern="1200" dirty="0" smtClean="0"/>
                <a:t>le capacità </a:t>
              </a:r>
              <a:r>
                <a:rPr lang="it-IT" sz="2400" kern="1200" dirty="0" smtClean="0"/>
                <a:t>in un dinamico interagire con la motivazione e il contesto.</a:t>
              </a:r>
              <a:endParaRPr lang="it-IT" sz="2400" kern="1200" dirty="0">
                <a:solidFill>
                  <a:srgbClr val="FF3300"/>
                </a:solidFill>
              </a:endParaRPr>
            </a:p>
          </p:txBody>
        </p:sp>
      </p:grpSp>
      <p:sp>
        <p:nvSpPr>
          <p:cNvPr id="3" name="AutoShape 2" descr="Risultati immagini per competenze manageria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ompetenze manageria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41" y="426644"/>
            <a:ext cx="7554416" cy="18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7416824" cy="16002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Infungibilità</a:t>
            </a:r>
            <a:br>
              <a:rPr lang="it-IT" dirty="0" smtClean="0"/>
            </a:br>
            <a:r>
              <a:rPr lang="it-IT" sz="2700" dirty="0" err="1" smtClean="0"/>
              <a:t>demansionamento</a:t>
            </a:r>
            <a:endParaRPr lang="it-IT" sz="27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76" y="692696"/>
            <a:ext cx="4246240" cy="42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21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8747" y="390659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Attenzione alle </a:t>
            </a:r>
            <a:r>
              <a:rPr lang="it-IT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competenze</a:t>
            </a:r>
            <a:r>
              <a:rPr lang="it-IT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intesa come  </a:t>
            </a:r>
            <a:r>
              <a:rPr lang="it-IT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it-IT" sz="36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outcome</a:t>
            </a:r>
            <a:r>
              <a:rPr lang="it-IT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 - ESITI</a:t>
            </a:r>
          </a:p>
          <a:p>
            <a:pPr algn="ctr"/>
            <a:r>
              <a:rPr lang="it-IT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Utilità sociale visibile </a:t>
            </a:r>
          </a:p>
          <a:p>
            <a:pPr algn="ctr"/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RISULTATI= AUTONOMIE</a:t>
            </a:r>
            <a:endParaRPr lang="it-IT" sz="36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Risultati immagini per immagini compet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outc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71" y="4530434"/>
            <a:ext cx="1752129" cy="1168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Bruno Cavaliere 2019 © br.cavaliere@gmail.com 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04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valiere relazioni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cavaliere relazioni 2015</Template>
  <TotalTime>10268</TotalTime>
  <Words>1355</Words>
  <Application>Microsoft Office PowerPoint</Application>
  <PresentationFormat>Presentazione su schermo (4:3)</PresentationFormat>
  <Paragraphs>236</Paragraphs>
  <Slides>34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cavaliere relazioni 2015</vt:lpstr>
      <vt:lpstr>Presentazione standard di PowerPoint</vt:lpstr>
      <vt:lpstr>Presentazione standard di PowerPoint</vt:lpstr>
      <vt:lpstr>Professioni Sanitarie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Infungibilità demansionamento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Missed nursing care model b. Kalish  </vt:lpstr>
      <vt:lpstr>Missed nursing care model b. Kalish  </vt:lpstr>
      <vt:lpstr>Presentazione standard di PowerPoint</vt:lpstr>
      <vt:lpstr>Presentazione standard di PowerPoint</vt:lpstr>
      <vt:lpstr>Presentazione standard di PowerPoint</vt:lpstr>
      <vt:lpstr>              Modelli organizzativi devono eesere in grado di governare la   «complessità»                  </vt:lpstr>
      <vt:lpstr>Presentazione standard di PowerPoint</vt:lpstr>
      <vt:lpstr>Per le giuste decisioni  Abbiamo bisogno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DESCRIZIONE DELLA TIPOLOGIA DI FIGURE SPECIALISTE ED ESPERTE CHE SI INTENDONO PROMUOVERE </vt:lpstr>
      <vt:lpstr>Presentazione standard di PowerPoint</vt:lpstr>
      <vt:lpstr>«SEGNI»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 giornate di studio convegni  2012</dc:title>
  <dc:subject>ICA 2012</dc:subject>
  <dc:creator>Bruno</dc:creator>
  <cp:keywords>ICA</cp:keywords>
  <dc:description>ultima versione per giornate di studio 2012</dc:description>
  <cp:lastModifiedBy>Cavaliere Bruno</cp:lastModifiedBy>
  <cp:revision>609</cp:revision>
  <cp:lastPrinted>2012-06-21T10:04:47Z</cp:lastPrinted>
  <dcterms:created xsi:type="dcterms:W3CDTF">2010-11-06T20:50:26Z</dcterms:created>
  <dcterms:modified xsi:type="dcterms:W3CDTF">2019-02-14T10:15:02Z</dcterms:modified>
  <cp:category>ICA convegni</cp:category>
</cp:coreProperties>
</file>