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300" r:id="rId4"/>
    <p:sldId id="295" r:id="rId5"/>
    <p:sldId id="298" r:id="rId6"/>
    <p:sldId id="299" r:id="rId7"/>
    <p:sldId id="297" r:id="rId8"/>
    <p:sldId id="294" r:id="rId9"/>
    <p:sldId id="291" r:id="rId10"/>
    <p:sldId id="302" r:id="rId11"/>
    <p:sldId id="292" r:id="rId12"/>
    <p:sldId id="293" r:id="rId13"/>
    <p:sldId id="274" r:id="rId14"/>
    <p:sldId id="259" r:id="rId15"/>
    <p:sldId id="290" r:id="rId16"/>
    <p:sldId id="265" r:id="rId17"/>
    <p:sldId id="288" r:id="rId18"/>
    <p:sldId id="301" r:id="rId19"/>
    <p:sldId id="303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2" autoAdjust="0"/>
  </p:normalViewPr>
  <p:slideViewPr>
    <p:cSldViewPr>
      <p:cViewPr varScale="1">
        <p:scale>
          <a:sx n="121" d="100"/>
          <a:sy n="121" d="100"/>
        </p:scale>
        <p:origin x="-1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2k8svc.int.milano\DataManager\ONCOLOGIA%20MEDICA\DM\GESTIONE%20TRIALS%20CLINICI\ANALISI%20RECLUTAMENTO\confronto%20prime%20visite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Foglio1!$P$4:$P$9</c:f>
              <c:numCache>
                <c:formatCode>General</c:formatCode>
                <c:ptCount val="6"/>
                <c:pt idx="0">
                  <c:v>2827.0</c:v>
                </c:pt>
                <c:pt idx="1">
                  <c:v>2693.0</c:v>
                </c:pt>
                <c:pt idx="2">
                  <c:v>2856.0</c:v>
                </c:pt>
                <c:pt idx="3">
                  <c:v>2826.0</c:v>
                </c:pt>
                <c:pt idx="4">
                  <c:v>3048.0</c:v>
                </c:pt>
                <c:pt idx="5">
                  <c:v>3104.0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712008"/>
        <c:axId val="2120704856"/>
      </c:barChart>
      <c:catAx>
        <c:axId val="2120712008"/>
        <c:scaling>
          <c:orientation val="minMax"/>
        </c:scaling>
        <c:delete val="1"/>
        <c:axPos val="b"/>
        <c:numFmt formatCode="\20\1\2" sourceLinked="0"/>
        <c:majorTickMark val="out"/>
        <c:minorTickMark val="none"/>
        <c:tickLblPos val="none"/>
        <c:crossAx val="2120704856"/>
        <c:crosses val="autoZero"/>
        <c:auto val="1"/>
        <c:lblAlgn val="ctr"/>
        <c:lblOffset val="100"/>
        <c:noMultiLvlLbl val="0"/>
      </c:catAx>
      <c:valAx>
        <c:axId val="2120704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120712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Medical Oncology Unit 1 Staff</a:t>
            </a:r>
          </a:p>
        </c:rich>
      </c:tx>
      <c:layout>
        <c:manualLayout>
          <c:xMode val="edge"/>
          <c:yMode val="edge"/>
          <c:x val="0.301417437337191"/>
          <c:y val="0.0370370370370371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Grant</c:v>
                </c:pt>
              </c:strCache>
            </c:strRef>
          </c:tx>
          <c:invertIfNegative val="0"/>
          <c:cat>
            <c:strRef>
              <c:f>Foglio1!$A$2:$A$6</c:f>
              <c:strCache>
                <c:ptCount val="5"/>
                <c:pt idx="0">
                  <c:v>Physicians</c:v>
                </c:pt>
                <c:pt idx="1">
                  <c:v>Research Nurses</c:v>
                </c:pt>
                <c:pt idx="2">
                  <c:v>Biologists</c:v>
                </c:pt>
                <c:pt idx="3">
                  <c:v>Data Managers</c:v>
                </c:pt>
                <c:pt idx="4">
                  <c:v>Administrative Staff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24.0</c:v>
                </c:pt>
                <c:pt idx="1">
                  <c:v>5.0</c:v>
                </c:pt>
                <c:pt idx="2">
                  <c:v>8.0</c:v>
                </c:pt>
                <c:pt idx="3">
                  <c:v>19.0</c:v>
                </c:pt>
                <c:pt idx="4">
                  <c:v>8.0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Institutional</c:v>
                </c:pt>
              </c:strCache>
            </c:strRef>
          </c:tx>
          <c:invertIfNegative val="0"/>
          <c:cat>
            <c:strRef>
              <c:f>Foglio1!$A$2:$A$6</c:f>
              <c:strCache>
                <c:ptCount val="5"/>
                <c:pt idx="0">
                  <c:v>Physicians</c:v>
                </c:pt>
                <c:pt idx="1">
                  <c:v>Research Nurses</c:v>
                </c:pt>
                <c:pt idx="2">
                  <c:v>Biologists</c:v>
                </c:pt>
                <c:pt idx="3">
                  <c:v>Data Managers</c:v>
                </c:pt>
                <c:pt idx="4">
                  <c:v>Administrative Staff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17.0</c:v>
                </c:pt>
                <c:pt idx="1">
                  <c:v>2.0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120932264"/>
        <c:axId val="2120921384"/>
        <c:axId val="0"/>
      </c:bar3DChart>
      <c:catAx>
        <c:axId val="2120932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1860000" vert="horz"/>
          <a:lstStyle/>
          <a:p>
            <a:pPr>
              <a:defRPr b="1"/>
            </a:pPr>
            <a:endParaRPr lang="it-IT"/>
          </a:p>
        </c:txPr>
        <c:crossAx val="2120921384"/>
        <c:crosses val="autoZero"/>
        <c:auto val="1"/>
        <c:lblAlgn val="ctr"/>
        <c:lblOffset val="50"/>
        <c:tickMarkSkip val="2"/>
        <c:noMultiLvlLbl val="0"/>
      </c:catAx>
      <c:valAx>
        <c:axId val="2120921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120932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872072974799"/>
          <c:y val="0.224087064850095"/>
          <c:w val="0.145314662174358"/>
          <c:h val="0.1027970253718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Foglio1!$C$5:$I$5</c:f>
              <c:numCache>
                <c:formatCode>General</c:formatCode>
                <c:ptCount val="7"/>
                <c:pt idx="0">
                  <c:v>46.0</c:v>
                </c:pt>
                <c:pt idx="1">
                  <c:v>49.0</c:v>
                </c:pt>
                <c:pt idx="2">
                  <c:v>44.0</c:v>
                </c:pt>
                <c:pt idx="3">
                  <c:v>53.0</c:v>
                </c:pt>
                <c:pt idx="4">
                  <c:v>46.0</c:v>
                </c:pt>
                <c:pt idx="5">
                  <c:v>55.0</c:v>
                </c:pt>
                <c:pt idx="6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734664"/>
        <c:axId val="-2134009240"/>
      </c:barChart>
      <c:catAx>
        <c:axId val="-2134734664"/>
        <c:scaling>
          <c:orientation val="minMax"/>
        </c:scaling>
        <c:delete val="1"/>
        <c:axPos val="b"/>
        <c:majorTickMark val="out"/>
        <c:minorTickMark val="none"/>
        <c:tickLblPos val="none"/>
        <c:crossAx val="-2134009240"/>
        <c:crosses val="autoZero"/>
        <c:auto val="1"/>
        <c:lblAlgn val="ctr"/>
        <c:lblOffset val="100"/>
        <c:noMultiLvlLbl val="0"/>
      </c:catAx>
      <c:valAx>
        <c:axId val="-2134009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734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0.14855</cdr:x>
      <cdr:y>0.395</cdr:y>
    </cdr:from>
    <cdr:to>
      <cdr:x>0.22084</cdr:x>
      <cdr:y>0.4685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31640" y="2708920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0.13353</cdr:x>
      <cdr:y>0.4055</cdr:y>
    </cdr:from>
    <cdr:to>
      <cdr:x>0.19397</cdr:x>
      <cdr:y>0.458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331640" y="2780928"/>
          <a:ext cx="6027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58%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0.12631</cdr:x>
      <cdr:y>0.248</cdr:y>
    </cdr:from>
    <cdr:to>
      <cdr:x>0.18675</cdr:x>
      <cdr:y>0.3005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1259632" y="1700808"/>
          <a:ext cx="6027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42%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0.24494</cdr:x>
      <cdr:y>0.6575</cdr:y>
    </cdr:from>
    <cdr:to>
      <cdr:x>0.34694</cdr:x>
      <cdr:y>0.79083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2195736" y="4509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0.23462</cdr:x>
      <cdr:y>0.626</cdr:y>
    </cdr:from>
    <cdr:to>
      <cdr:x>0.29238</cdr:x>
      <cdr:y>0.6785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2339752" y="429309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72%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0.25628</cdr:x>
      <cdr:y>0.5735</cdr:y>
    </cdr:from>
    <cdr:to>
      <cdr:x>0.31404</cdr:x>
      <cdr:y>0.6365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2555776" y="393305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28%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0.34293</cdr:x>
      <cdr:y>0.626</cdr:y>
    </cdr:from>
    <cdr:to>
      <cdr:x>0.41513</cdr:x>
      <cdr:y>0.6785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3419872" y="4293096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100%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0.46182</cdr:x>
      <cdr:y>0.605</cdr:y>
    </cdr:from>
    <cdr:to>
      <cdr:x>0.56382</cdr:x>
      <cdr:y>0.73833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4139952" y="4149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0.45846</cdr:x>
      <cdr:y>0.5735</cdr:y>
    </cdr:from>
    <cdr:to>
      <cdr:x>0.53066</cdr:x>
      <cdr:y>0.6365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4572000" y="3933056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100%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0.58121</cdr:x>
      <cdr:y>0.6785</cdr:y>
    </cdr:from>
    <cdr:to>
      <cdr:x>0.64619</cdr:x>
      <cdr:y>0.7415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5796136" y="4653136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88%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0.58121</cdr:x>
      <cdr:y>0.605</cdr:y>
    </cdr:from>
    <cdr:to>
      <cdr:x>0.64619</cdr:x>
      <cdr:y>0.668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5796136" y="4149080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12%</a:t>
          </a:r>
          <a:endParaRPr lang="it-IT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B00B-5105-4480-A369-1999B8DA9189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D4BE-1032-41AF-A335-552ABFDB70D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7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EA7A9-666E-47A1-82F1-F78D76E0441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8533E-C7A5-4EAB-98B2-58FACFB9A680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4BE3-1E7E-4875-9954-414AF16D4CA4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1604434"/>
            <a:ext cx="8642350" cy="4512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5187-4599-4F0C-904A-36864C779483}" type="datetimeFigureOut">
              <a:rPr lang="it-IT" smtClean="0"/>
              <a:pPr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EECB-5262-47FC-9459-E6720DCE909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hyperlink" Target="http://www.google.it/url?url=http://www.vigonzasviluppospa.it/contatto.html&amp;rct=j&amp;frm=1&amp;q=&amp;esrc=s&amp;sa=U&amp;ved=0ahUKEwj9j53XnN_NAhUFwxQKHXvWBd4QwW4IJDAH&amp;usg=AFQjCNHiTryCuquAkSMvwxhtBiNi-miY_g" TargetMode="External"/><Relationship Id="rId13" Type="http://schemas.openxmlformats.org/officeDocument/2006/relationships/image" Target="../media/image18.jpeg"/><Relationship Id="rId14" Type="http://schemas.openxmlformats.org/officeDocument/2006/relationships/hyperlink" Target="http://www.google.it/url?url=http://www.gildacuneo.it/2013/08/concorso-docenti-regione-piemonte-monitoraggio-andamento-operazioni-delle-commissioni/&amp;rct=j&amp;frm=1&amp;q=&amp;esrc=s&amp;sa=U&amp;ved=0ahUKEwis_svSnd_NAhWCshQKHV2hBAgQwW4IJjAI&amp;usg=AFQjCNGJH6OGrJP0uJIIREvuvPimk1zlnA" TargetMode="External"/><Relationship Id="rId1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google.it/url?url=http://soldielavoro.soldionline.it/guide/lavoro/come-diventare-infermiere-professionale.html&amp;rct=j&amp;frm=1&amp;q=&amp;esrc=s&amp;sa=U&amp;ved=0ahUKEwizl4a1mN_NAhWMVhQKHZCwBnw4KBDBbggYMAE&amp;usg=AFQjCNFG0JBLBiQjkE7DqmR_8lKP8R3hfg" TargetMode="External"/><Relationship Id="rId4" Type="http://schemas.openxmlformats.org/officeDocument/2006/relationships/image" Target="../media/image14.jpeg"/><Relationship Id="rId5" Type="http://schemas.openxmlformats.org/officeDocument/2006/relationships/hyperlink" Target="http://www.google.it/url?url=http://paraelink.org/asds6/asds6_1.html&amp;rct=j&amp;frm=1&amp;q=&amp;esrc=s&amp;sa=U&amp;ved=0ahUKEwjyhPzDl9_NAhWDVRQKHVg4BjAQwW4IGjAC&amp;usg=AFQjCNFJHEXcFmhGKRyoIHuQ6M4PmCra5Q" TargetMode="External"/><Relationship Id="rId6" Type="http://schemas.openxmlformats.org/officeDocument/2006/relationships/image" Target="../media/image15.jpeg"/><Relationship Id="rId7" Type="http://schemas.openxmlformats.org/officeDocument/2006/relationships/hyperlink" Target="http://www.google.it/url?url=http://www.resquoo.me/data-transfer/&amp;rct=j&amp;frm=1&amp;q=&amp;esrc=s&amp;sa=U&amp;ved=0ahUKEwig1MbTl9_NAhVBvxQKHaNiCfQQwW4IGDAB&amp;usg=AFQjCNHU94omA0qse06lDcZzkQp1TMcu7w" TargetMode="External"/><Relationship Id="rId8" Type="http://schemas.openxmlformats.org/officeDocument/2006/relationships/image" Target="../media/image16.jpeg"/><Relationship Id="rId9" Type="http://schemas.openxmlformats.org/officeDocument/2006/relationships/image" Target="../media/image9.png"/><Relationship Id="rId10" Type="http://schemas.openxmlformats.org/officeDocument/2006/relationships/hyperlink" Target="http://www.google.it/url?url=http://www.studiodentisticoorlandini.it/team/&amp;rct=j&amp;frm=1&amp;q=&amp;esrc=s&amp;sa=U&amp;ved=0ahUKEwiZkuX0mt_NAhWBnhQKHc3TDx0QwW4IJjAI&amp;usg=AFQjCNGyhYXXpAelCnls--gmYBn3JqZ4Q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hyperlink" Target="http://www.comune.cerroallambro.mi.it/images/events/prelievi%20sangue.jpg" TargetMode="External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www.google.it/url?url=http://www.stcstc.com/it/chi-siamo/la-qualita/&amp;rct=j&amp;frm=1&amp;q=&amp;esrc=s&amp;sa=U&amp;ved=0ahUKEwi917qb197NAhUJlxQKHUchC4kQwW4IFjAA&amp;usg=AFQjCNFPxcQ1EcsyMdoihefmckEnBVtT8w" TargetMode="External"/><Relationship Id="rId5" Type="http://schemas.openxmlformats.org/officeDocument/2006/relationships/image" Target="../media/image24.jpeg"/><Relationship Id="rId6" Type="http://schemas.openxmlformats.org/officeDocument/2006/relationships/hyperlink" Target="http://www.google.it/url?url=http://www.studiobormida.it/chi-siamo-2/filosofia/&amp;rct=j&amp;frm=1&amp;q=&amp;esrc=s&amp;sa=U&amp;ved=0ahUKEwi917qb197NAhUJlxQKHUchC4kQwW4ILDAL&amp;usg=AFQjCNET9pI6sTn14KMYuPeOwhPBBUAzFA" TargetMode="External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it/url?url=http://www.somfy-architecture.com/index.cfm?page=/buildings/home/solutions_tertiaires&amp;action=fcsolutions&amp;catid=0&amp;sid=ACBB2FAA-0B5D-6A48-DD8CB06E48394FD0&amp;t=1&amp;rct=j&amp;frm=1&amp;q=&amp;esrc=s&amp;sa=U&amp;ved=0ahUKEwicvNmS1t7NAhWK1hQKHTyxACQQwW4IOjAS&amp;usg=AFQjCNEMbkENDzc2W3xXjYnmiKucVO_J9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/>
          </p:cNvSpPr>
          <p:nvPr/>
        </p:nvSpPr>
        <p:spPr bwMode="auto">
          <a:xfrm>
            <a:off x="107504" y="3356992"/>
            <a:ext cx="9036496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603250"/>
            <a:r>
              <a:rPr lang="en-US" sz="37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Prof </a:t>
            </a:r>
            <a:r>
              <a:rPr lang="en-US" sz="3700" b="1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Filippo</a:t>
            </a:r>
            <a:r>
              <a:rPr lang="en-US" sz="37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de </a:t>
            </a:r>
            <a:r>
              <a:rPr lang="en-US" sz="3700" b="1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Braud</a:t>
            </a:r>
            <a:r>
              <a:rPr lang="en-US" sz="37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algn="ctr" defTabSz="603250"/>
            <a:endParaRPr lang="en-US" sz="37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ctr" defTabSz="603250"/>
            <a:r>
              <a:rPr lang="en-US" sz="2400" b="1" i="1" dirty="0" err="1" smtClean="0">
                <a:latin typeface="Comic Sans MS"/>
                <a:cs typeface="Comic Sans MS"/>
              </a:rPr>
              <a:t>Ordinario</a:t>
            </a:r>
            <a:r>
              <a:rPr lang="en-US" sz="2400" b="1" i="1" dirty="0" smtClean="0">
                <a:latin typeface="Comic Sans MS"/>
                <a:cs typeface="Comic Sans MS"/>
              </a:rPr>
              <a:t> di </a:t>
            </a:r>
            <a:r>
              <a:rPr lang="en-US" sz="2400" b="1" i="1" dirty="0" err="1" smtClean="0">
                <a:latin typeface="Comic Sans MS"/>
                <a:cs typeface="Comic Sans MS"/>
              </a:rPr>
              <a:t>Oncologia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  <a:r>
              <a:rPr lang="en-US" sz="2400" b="1" i="1" dirty="0" err="1">
                <a:latin typeface="Comic Sans MS"/>
                <a:cs typeface="Comic Sans MS"/>
              </a:rPr>
              <a:t>M</a:t>
            </a:r>
            <a:r>
              <a:rPr lang="en-US" sz="2400" b="1" i="1" dirty="0" err="1" smtClean="0">
                <a:latin typeface="Comic Sans MS"/>
                <a:cs typeface="Comic Sans MS"/>
              </a:rPr>
              <a:t>edica</a:t>
            </a:r>
            <a:r>
              <a:rPr lang="en-US" sz="2400" b="1" i="1" dirty="0" smtClean="0">
                <a:latin typeface="Comic Sans MS"/>
                <a:cs typeface="Comic Sans MS"/>
              </a:rPr>
              <a:t>  </a:t>
            </a:r>
            <a:r>
              <a:rPr lang="en-US" sz="2400" b="1" i="1" dirty="0" err="1" smtClean="0">
                <a:latin typeface="Comic Sans MS"/>
                <a:cs typeface="Comic Sans MS"/>
              </a:rPr>
              <a:t>Università</a:t>
            </a:r>
            <a:r>
              <a:rPr lang="en-US" sz="2400" b="1" i="1" dirty="0" smtClean="0">
                <a:latin typeface="Comic Sans MS"/>
                <a:cs typeface="Comic Sans MS"/>
              </a:rPr>
              <a:t> di Milano </a:t>
            </a:r>
            <a:endParaRPr lang="en-US" sz="24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ctr" defTabSz="603250"/>
            <a:r>
              <a:rPr lang="en-US" sz="2400" b="1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Direttore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Dipartimento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latin typeface="Comic Sans MS"/>
                <a:cs typeface="Comic Sans MS"/>
              </a:rPr>
              <a:t>Oncologia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latin typeface="Comic Sans MS"/>
                <a:cs typeface="Comic Sans MS"/>
              </a:rPr>
              <a:t>Medica</a:t>
            </a:r>
            <a:r>
              <a:rPr lang="en-US" sz="2400" b="1" i="1" dirty="0" smtClean="0">
                <a:latin typeface="Comic Sans MS"/>
                <a:cs typeface="Comic Sans MS"/>
              </a:rPr>
              <a:t> e </a:t>
            </a:r>
            <a:r>
              <a:rPr lang="en-US" sz="2400" b="1" i="1" dirty="0" err="1" smtClean="0">
                <a:latin typeface="Comic Sans MS"/>
                <a:cs typeface="Comic Sans MS"/>
              </a:rPr>
              <a:t>Ematologia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</a:p>
          <a:p>
            <a:pPr algn="ctr" defTabSz="603250"/>
            <a:r>
              <a:rPr lang="en-US" sz="2400" b="1" i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Fondazione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IRCCS </a:t>
            </a:r>
            <a:r>
              <a:rPr lang="ja-JP" alt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“</a:t>
            </a:r>
            <a:r>
              <a:rPr lang="en-US" altLang="ja-JP" sz="2400" b="1" i="1" dirty="0" err="1">
                <a:solidFill>
                  <a:schemeClr val="tx1"/>
                </a:solidFill>
                <a:latin typeface="Comic Sans MS"/>
                <a:cs typeface="Comic Sans MS"/>
              </a:rPr>
              <a:t>Istituto</a:t>
            </a:r>
            <a:r>
              <a:rPr lang="en-US" altLang="ja-JP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ja-JP" sz="2400" b="1" i="1" dirty="0" err="1">
                <a:solidFill>
                  <a:schemeClr val="tx1"/>
                </a:solidFill>
                <a:latin typeface="Comic Sans MS"/>
                <a:cs typeface="Comic Sans MS"/>
              </a:rPr>
              <a:t>Nazionale</a:t>
            </a:r>
            <a:r>
              <a:rPr lang="en-US" altLang="ja-JP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ja-JP" sz="2400" b="1" i="1" dirty="0" err="1">
                <a:solidFill>
                  <a:schemeClr val="tx1"/>
                </a:solidFill>
                <a:latin typeface="Comic Sans MS"/>
                <a:cs typeface="Comic Sans MS"/>
              </a:rPr>
              <a:t>dei</a:t>
            </a:r>
            <a:r>
              <a:rPr lang="en-US" altLang="ja-JP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ja-JP" sz="2400" b="1" i="1" dirty="0" err="1">
                <a:solidFill>
                  <a:schemeClr val="tx1"/>
                </a:solidFill>
                <a:latin typeface="Comic Sans MS"/>
                <a:cs typeface="Comic Sans MS"/>
              </a:rPr>
              <a:t>Tumori</a:t>
            </a:r>
            <a:r>
              <a:rPr lang="ja-JP" alt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”</a:t>
            </a:r>
            <a:r>
              <a:rPr lang="it-IT" altLang="ja-JP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sz="20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Milano </a:t>
            </a:r>
            <a:endParaRPr lang="en-US" sz="2000" b="1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6024" y="1484784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>
                <a:latin typeface="Comic Sans MS"/>
                <a:cs typeface="Comic Sans MS"/>
              </a:rPr>
              <a:t>PROMUOVERE LE </a:t>
            </a:r>
            <a:r>
              <a:rPr lang="it-IT" sz="3200" b="1" i="1" dirty="0" smtClean="0">
                <a:latin typeface="Comic Sans MS"/>
                <a:cs typeface="Comic Sans MS"/>
              </a:rPr>
              <a:t>COMPETENZE  MANAGERIALI PER I </a:t>
            </a:r>
            <a:r>
              <a:rPr lang="it-IT" sz="3200" b="1" i="1" dirty="0" smtClean="0">
                <a:latin typeface="Comic Sans MS"/>
                <a:cs typeface="Comic Sans MS"/>
              </a:rPr>
              <a:t>PROFESSIONISTI</a:t>
            </a:r>
          </a:p>
          <a:p>
            <a:pPr algn="ctr"/>
            <a:r>
              <a:rPr lang="it-IT" sz="3200" b="1" i="1" dirty="0" smtClean="0">
                <a:latin typeface="Comic Sans MS"/>
                <a:cs typeface="Comic Sans MS"/>
              </a:rPr>
              <a:t>“Esperienza in un IRCCS” </a:t>
            </a:r>
            <a:endParaRPr lang="it-IT" sz="3200" b="1" i="1" dirty="0">
              <a:latin typeface="Comic Sans MS"/>
              <a:cs typeface="Comic Sans MS"/>
            </a:endParaRPr>
          </a:p>
        </p:txBody>
      </p:sp>
      <p:pic>
        <p:nvPicPr>
          <p:cNvPr id="5" name="Picture 23" descr="LogoUNIM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24" y="44624"/>
            <a:ext cx="1161788" cy="11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459" y="0"/>
            <a:ext cx="2804541" cy="151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0" y="0"/>
          <a:ext cx="9972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179512" y="116632"/>
            <a:ext cx="4752528" cy="2664296"/>
            <a:chOff x="4211960" y="188640"/>
            <a:chExt cx="4752528" cy="2664296"/>
          </a:xfrm>
        </p:grpSpPr>
        <p:sp>
          <p:nvSpPr>
            <p:cNvPr id="16" name="Ovale 15"/>
            <p:cNvSpPr/>
            <p:nvPr/>
          </p:nvSpPr>
          <p:spPr>
            <a:xfrm>
              <a:off x="8244408" y="249289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4211960" y="188640"/>
              <a:ext cx="4752528" cy="2520280"/>
              <a:chOff x="2051720" y="1628800"/>
              <a:chExt cx="5256584" cy="3281590"/>
            </a:xfrm>
          </p:grpSpPr>
          <p:graphicFrame>
            <p:nvGraphicFramePr>
              <p:cNvPr id="4" name="Grafico 3"/>
              <p:cNvGraphicFramePr/>
              <p:nvPr/>
            </p:nvGraphicFramePr>
            <p:xfrm>
              <a:off x="2051720" y="1628800"/>
              <a:ext cx="5256584" cy="30963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CasellaDiTesto 4"/>
              <p:cNvSpPr txBox="1"/>
              <p:nvPr/>
            </p:nvSpPr>
            <p:spPr>
              <a:xfrm>
                <a:off x="2483768" y="46531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2012</a:t>
                </a:r>
                <a:endParaRPr lang="it-IT" sz="1000" b="1" dirty="0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3131840" y="4664169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2013</a:t>
                </a:r>
                <a:endParaRPr lang="it-IT" sz="1000" b="1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3851920" y="46531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2014</a:t>
                </a:r>
                <a:endParaRPr lang="it-IT" sz="1000" b="1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4572000" y="46531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2015</a:t>
                </a:r>
                <a:endParaRPr lang="it-IT" sz="1000" b="1" dirty="0"/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5220072" y="46531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2016</a:t>
                </a:r>
                <a:endParaRPr lang="it-IT" sz="1000" b="1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5940152" y="46531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2017</a:t>
                </a:r>
                <a:endParaRPr lang="it-IT" sz="1000" b="1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6588224" y="4653136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/>
                  <a:t>2018</a:t>
                </a:r>
                <a:endParaRPr lang="it-IT" sz="1000" b="1" dirty="0"/>
              </a:p>
            </p:txBody>
          </p:sp>
        </p:grpSp>
      </p:grpSp>
      <p:sp>
        <p:nvSpPr>
          <p:cNvPr id="13" name="Rettangolo 12"/>
          <p:cNvSpPr/>
          <p:nvPr/>
        </p:nvSpPr>
        <p:spPr>
          <a:xfrm>
            <a:off x="5292080" y="188640"/>
            <a:ext cx="357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Number of study activated per year</a:t>
            </a:r>
            <a:endParaRPr lang="it-IT" b="1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251520" y="3356992"/>
          <a:ext cx="8496943" cy="3237592"/>
        </p:xfrm>
        <a:graphic>
          <a:graphicData uri="http://schemas.openxmlformats.org/drawingml/2006/table">
            <a:tbl>
              <a:tblPr/>
              <a:tblGrid>
                <a:gridCol w="936104"/>
                <a:gridCol w="1304636"/>
                <a:gridCol w="494812"/>
                <a:gridCol w="520600"/>
                <a:gridCol w="597457"/>
                <a:gridCol w="755610"/>
                <a:gridCol w="831171"/>
                <a:gridCol w="836202"/>
                <a:gridCol w="852200"/>
                <a:gridCol w="576064"/>
                <a:gridCol w="442420"/>
                <a:gridCol w="349667"/>
              </a:tblGrid>
              <a:tr h="7200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LUNG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UPPER –GI 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COLON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NET, PANCREAS, BILIARY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MELANOMA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PROSTATE  and KIDNAY</a:t>
                      </a:r>
                      <a:endParaRPr lang="it-IT" sz="1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BLADDER</a:t>
                      </a:r>
                      <a:br>
                        <a:rPr lang="it-IT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it-IT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 AND GERMINAL TUMORS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BREAST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SOLID TUMOR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TOT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libri"/>
                          <a:ea typeface="Calibri"/>
                          <a:cs typeface="Times New Roman"/>
                        </a:rPr>
                        <a:t>PROFIT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libri"/>
                          <a:ea typeface="Calibri"/>
                          <a:cs typeface="Times New Roman"/>
                        </a:rPr>
                        <a:t>PHASE I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7</a:t>
                      </a:r>
                      <a:endParaRPr lang="it-IT" sz="1200" dirty="0"/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Calibri"/>
                          <a:ea typeface="Calibri"/>
                          <a:cs typeface="Times New Roman"/>
                        </a:rPr>
                        <a:t>PHASE II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16</a:t>
                      </a:r>
                      <a:endParaRPr lang="it-IT" sz="1200" dirty="0"/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/>
                          <a:ea typeface="Calibri"/>
                          <a:cs typeface="Times New Roman"/>
                        </a:rPr>
                        <a:t>PHASE III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17</a:t>
                      </a:r>
                      <a:endParaRPr lang="it-IT" sz="1200" dirty="0"/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/>
                          <a:ea typeface="Calibri"/>
                          <a:cs typeface="Times New Roman"/>
                        </a:rPr>
                        <a:t>OSSERVAZIONAL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it-IT" sz="12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</a:t>
                      </a:r>
                      <a:endParaRPr lang="it-IT" sz="1200" dirty="0"/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/>
                          <a:ea typeface="Calibri"/>
                          <a:cs typeface="Times New Roman"/>
                        </a:rPr>
                        <a:t>NO-PROFIT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17</a:t>
                      </a:r>
                      <a:endParaRPr lang="it-IT" sz="1200" dirty="0"/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71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/>
                          <a:ea typeface="Calibri"/>
                          <a:cs typeface="Times New Roman"/>
                        </a:rPr>
                        <a:t>TOT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it-I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9" marR="5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Freccia in giù 17"/>
          <p:cNvSpPr/>
          <p:nvPr/>
        </p:nvSpPr>
        <p:spPr>
          <a:xfrm>
            <a:off x="4355976" y="292494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95536" y="1268760"/>
          <a:ext cx="7992888" cy="3851804"/>
        </p:xfrm>
        <a:graphic>
          <a:graphicData uri="http://schemas.openxmlformats.org/drawingml/2006/table">
            <a:tbl>
              <a:tblPr/>
              <a:tblGrid>
                <a:gridCol w="2304256"/>
                <a:gridCol w="1512168"/>
                <a:gridCol w="1728192"/>
                <a:gridCol w="1440160"/>
                <a:gridCol w="1008112"/>
              </a:tblGrid>
              <a:tr h="468551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with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DRUG </a:t>
                      </a: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NO - Profit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with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DRUG </a:t>
                      </a: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algn="l" fontAlgn="b"/>
                      <a:endParaRPr lang="it-IT" sz="14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+mn-lt"/>
                          <a:ea typeface="Calibri"/>
                          <a:cs typeface="Times New Roman"/>
                        </a:rPr>
                        <a:t>  OSSERVAZIONAL </a:t>
                      </a:r>
                      <a:endParaRPr lang="it-IT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              TOT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dirty="0" smtClean="0">
                          <a:latin typeface="+mn-lt"/>
                          <a:ea typeface="Calibri"/>
                          <a:cs typeface="Times New Roman"/>
                        </a:rPr>
                        <a:t>PANCREAS, BILIARY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UPPER-GI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PROSTATE, KIDNAY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BLADDER,</a:t>
                      </a:r>
                      <a:r>
                        <a:rPr lang="it-IT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GERMINAL TUMORS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LUNG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MELANOMA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BREAST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SOLID TUMOR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PHASE 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251520" y="3326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Number of studies active in recruitment</a:t>
            </a:r>
            <a:endParaRPr lang="it-IT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1"/>
          <p:cNvSpPr>
            <a:spLocks noGrp="1"/>
          </p:cNvSpPr>
          <p:nvPr>
            <p:ph type="title"/>
          </p:nvPr>
        </p:nvSpPr>
        <p:spPr>
          <a:xfrm>
            <a:off x="4283968" y="0"/>
            <a:ext cx="8229600" cy="47667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ea typeface="ＭＳ Ｐゴシック" charset="-128"/>
              </a:rPr>
              <a:t>Inclusion of patients in clinical trials</a:t>
            </a:r>
          </a:p>
        </p:txBody>
      </p:sp>
      <p:grpSp>
        <p:nvGrpSpPr>
          <p:cNvPr id="83" name="Gruppo 82"/>
          <p:cNvGrpSpPr/>
          <p:nvPr/>
        </p:nvGrpSpPr>
        <p:grpSpPr>
          <a:xfrm>
            <a:off x="0" y="548680"/>
            <a:ext cx="8964613" cy="6048970"/>
            <a:chOff x="0" y="548680"/>
            <a:chExt cx="8964613" cy="6048970"/>
          </a:xfrm>
        </p:grpSpPr>
        <p:sp>
          <p:nvSpPr>
            <p:cNvPr id="57" name="Rounded Rectangle 107"/>
            <p:cNvSpPr/>
            <p:nvPr/>
          </p:nvSpPr>
          <p:spPr>
            <a:xfrm>
              <a:off x="1907704" y="548680"/>
              <a:ext cx="1656184" cy="10081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600" b="1" dirty="0"/>
            </a:p>
          </p:txBody>
        </p:sp>
        <p:pic>
          <p:nvPicPr>
            <p:cNvPr id="39939" name="Immagine 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5363" y="1508125"/>
              <a:ext cx="165735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0" name="Immagine 1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5425" y="1508125"/>
              <a:ext cx="2001838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2" descr="http://www.aia-ascoli.it/joomla/images/stories/riunion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750" y="2373313"/>
              <a:ext cx="165735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Immagine 2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625" y="1797050"/>
              <a:ext cx="638175" cy="96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Isosceles Triangle 13"/>
            <p:cNvSpPr/>
            <p:nvPr/>
          </p:nvSpPr>
          <p:spPr>
            <a:xfrm rot="5400000">
              <a:off x="2434432" y="3080544"/>
              <a:ext cx="863600" cy="21748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Isosceles Triangle 101"/>
            <p:cNvSpPr/>
            <p:nvPr/>
          </p:nvSpPr>
          <p:spPr>
            <a:xfrm rot="5400000">
              <a:off x="5400675" y="3081338"/>
              <a:ext cx="863600" cy="2159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11188" y="3908425"/>
              <a:ext cx="4752975" cy="2689225"/>
            </a:xfrm>
            <a:prstGeom prst="roundRect">
              <a:avLst>
                <a:gd name="adj" fmla="val 435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dirty="0">
                  <a:solidFill>
                    <a:schemeClr val="tx2"/>
                  </a:solidFill>
                </a:rPr>
                <a:t>Patient</a:t>
              </a:r>
            </a:p>
          </p:txBody>
        </p:sp>
        <p:sp>
          <p:nvSpPr>
            <p:cNvPr id="104" name="Isosceles Triangle 103"/>
            <p:cNvSpPr/>
            <p:nvPr/>
          </p:nvSpPr>
          <p:spPr>
            <a:xfrm rot="5400000">
              <a:off x="0" y="5145088"/>
              <a:ext cx="863600" cy="2159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5" name="Isosceles Triangle 104"/>
            <p:cNvSpPr/>
            <p:nvPr/>
          </p:nvSpPr>
          <p:spPr>
            <a:xfrm rot="5400000">
              <a:off x="5111750" y="5145088"/>
              <a:ext cx="863600" cy="2159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39948" name="Picture 2" descr="http://www.aia-ascoli.it/joomla/images/stories/riunion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13" y="4425950"/>
              <a:ext cx="1685925" cy="146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Rounded Rectangle 106"/>
            <p:cNvSpPr/>
            <p:nvPr/>
          </p:nvSpPr>
          <p:spPr>
            <a:xfrm>
              <a:off x="0" y="1340768"/>
              <a:ext cx="899592" cy="3841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Inpatient 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971600" y="1340768"/>
              <a:ext cx="936104" cy="3841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Outpatient</a:t>
              </a:r>
              <a:r>
                <a:rPr lang="en-US" sz="1600" b="1" dirty="0"/>
                <a:t> 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900113" y="1989138"/>
              <a:ext cx="1800225" cy="3841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600" b="1" dirty="0"/>
                <a:t>Decision Board</a:t>
              </a:r>
            </a:p>
          </p:txBody>
        </p:sp>
        <p:cxnSp>
          <p:nvCxnSpPr>
            <p:cNvPr id="110" name="Elbow Connector 109"/>
            <p:cNvCxnSpPr>
              <a:stCxn id="107" idx="2"/>
              <a:endCxn id="109" idx="0"/>
            </p:cNvCxnSpPr>
            <p:nvPr/>
          </p:nvCxnSpPr>
          <p:spPr>
            <a:xfrm rot="16200000" flipH="1">
              <a:off x="992914" y="1181825"/>
              <a:ext cx="264195" cy="1350430"/>
            </a:xfrm>
            <a:prstGeom prst="bentConnector3">
              <a:avLst>
                <a:gd name="adj1" fmla="val 50000"/>
              </a:avLst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8" idx="2"/>
              <a:endCxn id="109" idx="0"/>
            </p:cNvCxnSpPr>
            <p:nvPr/>
          </p:nvCxnSpPr>
          <p:spPr>
            <a:xfrm rot="16200000" flipH="1">
              <a:off x="1487842" y="1676753"/>
              <a:ext cx="264195" cy="360574"/>
            </a:xfrm>
            <a:prstGeom prst="bentConnector3">
              <a:avLst>
                <a:gd name="adj1" fmla="val 50000"/>
              </a:avLst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3059113" y="3141663"/>
              <a:ext cx="2520950" cy="671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Discussion with the patient and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signature of informed consent form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6300788" y="3141663"/>
              <a:ext cx="2520950" cy="671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Data Manager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Registration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828675" y="4868863"/>
              <a:ext cx="1222375" cy="76835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Medical Staff 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376488" y="4005263"/>
              <a:ext cx="1223962" cy="7683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Clinical Trials </a:t>
              </a:r>
              <a:br>
                <a:rPr lang="en-US" sz="1200" b="1" dirty="0"/>
              </a:br>
              <a:r>
                <a:rPr lang="en-US" sz="1200" b="1" dirty="0"/>
                <a:t>Laboratory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619250" y="5732463"/>
              <a:ext cx="1223963" cy="7683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Dedicated </a:t>
              </a:r>
              <a:br>
                <a:rPr lang="en-US" sz="1200" b="1" dirty="0"/>
              </a:br>
              <a:r>
                <a:rPr lang="en-US" sz="1200" b="1" dirty="0"/>
                <a:t>Research </a:t>
              </a:r>
              <a:br>
                <a:rPr lang="en-US" sz="1200" b="1" dirty="0"/>
              </a:br>
              <a:r>
                <a:rPr lang="en-US" sz="1200" b="1" dirty="0"/>
                <a:t>Nurse 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132138" y="5732463"/>
              <a:ext cx="1222375" cy="7683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Clinical Trials</a:t>
              </a:r>
              <a:br>
                <a:rPr lang="en-US" sz="1200" b="1" dirty="0"/>
              </a:br>
              <a:r>
                <a:rPr lang="en-US" sz="1200" b="1" dirty="0"/>
                <a:t>Pharmacy</a:t>
              </a:r>
            </a:p>
          </p:txBody>
        </p:sp>
        <p:cxnSp>
          <p:nvCxnSpPr>
            <p:cNvPr id="119" name="Elbow Connector 118"/>
            <p:cNvCxnSpPr>
              <a:stCxn id="114" idx="0"/>
              <a:endCxn id="115" idx="1"/>
            </p:cNvCxnSpPr>
            <p:nvPr/>
          </p:nvCxnSpPr>
          <p:spPr>
            <a:xfrm rot="5400000" flipH="1" flipV="1">
              <a:off x="1668463" y="4160838"/>
              <a:ext cx="479425" cy="936625"/>
            </a:xfrm>
            <a:prstGeom prst="bentConnector2">
              <a:avLst/>
            </a:prstGeom>
            <a:ln w="1905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118" idx="0"/>
              <a:endCxn id="115" idx="3"/>
            </p:cNvCxnSpPr>
            <p:nvPr/>
          </p:nvCxnSpPr>
          <p:spPr>
            <a:xfrm rot="16200000" flipV="1">
              <a:off x="3829050" y="4160838"/>
              <a:ext cx="479425" cy="936625"/>
            </a:xfrm>
            <a:prstGeom prst="bentConnector2">
              <a:avLst/>
            </a:prstGeom>
            <a:ln w="1905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117" idx="3"/>
              <a:endCxn id="118" idx="2"/>
            </p:cNvCxnSpPr>
            <p:nvPr/>
          </p:nvCxnSpPr>
          <p:spPr>
            <a:xfrm flipV="1">
              <a:off x="4354513" y="5637213"/>
              <a:ext cx="182562" cy="479425"/>
            </a:xfrm>
            <a:prstGeom prst="bentConnector2">
              <a:avLst/>
            </a:prstGeom>
            <a:ln w="1905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ounded Rectangle 117"/>
            <p:cNvSpPr/>
            <p:nvPr/>
          </p:nvSpPr>
          <p:spPr>
            <a:xfrm>
              <a:off x="3924300" y="4868863"/>
              <a:ext cx="1223963" cy="7683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/>
                <a:t>Data Manager</a:t>
              </a:r>
            </a:p>
          </p:txBody>
        </p:sp>
        <p:cxnSp>
          <p:nvCxnSpPr>
            <p:cNvPr id="131" name="Elbow Connector 130"/>
            <p:cNvCxnSpPr>
              <a:stCxn id="116" idx="1"/>
              <a:endCxn id="114" idx="2"/>
            </p:cNvCxnSpPr>
            <p:nvPr/>
          </p:nvCxnSpPr>
          <p:spPr>
            <a:xfrm rot="10800000">
              <a:off x="1439863" y="5637213"/>
              <a:ext cx="179387" cy="479425"/>
            </a:xfrm>
            <a:prstGeom prst="bentConnector2">
              <a:avLst/>
            </a:prstGeom>
            <a:ln w="1905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Straight Connector 4106"/>
            <p:cNvCxnSpPr>
              <a:stCxn id="116" idx="3"/>
              <a:endCxn id="117" idx="1"/>
            </p:cNvCxnSpPr>
            <p:nvPr/>
          </p:nvCxnSpPr>
          <p:spPr>
            <a:xfrm>
              <a:off x="2843213" y="6116638"/>
              <a:ext cx="28892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724525" y="4005263"/>
              <a:ext cx="3240088" cy="3841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600" b="1" dirty="0"/>
                <a:t>Decision Board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5724525" y="5924550"/>
              <a:ext cx="3240088" cy="6731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Discussion of the patient</a:t>
              </a:r>
              <a:r>
                <a:rPr lang="en-US" altLang="it-IT" sz="1200" dirty="0">
                  <a:solidFill>
                    <a:schemeClr val="tx1"/>
                  </a:solidFill>
                  <a:ea typeface="ＭＳ Ｐゴシック" charset="-128"/>
                </a:rPr>
                <a:t>’</a:t>
              </a:r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s clinical </a:t>
              </a:r>
              <a:b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</a:br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conditions and of any issues related</a:t>
              </a:r>
              <a:b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</a:br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to the study with PI and medical staff involved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1720" y="692696"/>
              <a:ext cx="1368152" cy="74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" name="Connettore 1 51"/>
            <p:cNvCxnSpPr/>
            <p:nvPr/>
          </p:nvCxnSpPr>
          <p:spPr>
            <a:xfrm>
              <a:off x="1763688" y="1844824"/>
              <a:ext cx="108012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/>
          </p:nvCxnSpPr>
          <p:spPr>
            <a:xfrm>
              <a:off x="2843808" y="1556792"/>
              <a:ext cx="0" cy="288032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tangolo 53"/>
          <p:cNvSpPr/>
          <p:nvPr/>
        </p:nvSpPr>
        <p:spPr>
          <a:xfrm>
            <a:off x="3563888" y="836712"/>
            <a:ext cx="50405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490066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Clinical </a:t>
            </a:r>
            <a:r>
              <a:rPr lang="it-IT" sz="2000" b="1" dirty="0" err="1" smtClean="0"/>
              <a:t>Trials</a:t>
            </a:r>
            <a:r>
              <a:rPr lang="it-IT" sz="2000" b="1" dirty="0" smtClean="0"/>
              <a:t> Center</a:t>
            </a:r>
            <a:endParaRPr lang="it-IT" sz="2000" b="1" dirty="0"/>
          </a:p>
        </p:txBody>
      </p:sp>
      <p:sp>
        <p:nvSpPr>
          <p:cNvPr id="21" name="Rettangolo 20"/>
          <p:cNvSpPr/>
          <p:nvPr/>
        </p:nvSpPr>
        <p:spPr>
          <a:xfrm>
            <a:off x="3635896" y="908720"/>
            <a:ext cx="4896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MANAGEMENT OF CLINICAL TRIALS THROUGH INTERNAL STANDARDIZED PROCEDURES </a:t>
            </a:r>
            <a:r>
              <a:rPr lang="en-US" sz="1200" b="1" dirty="0" smtClean="0"/>
              <a:t>(SOP)  </a:t>
            </a:r>
            <a:r>
              <a:rPr lang="en-US" sz="1200" dirty="0" smtClean="0"/>
              <a:t>IN AGREEMENT WITH THE </a:t>
            </a:r>
            <a:r>
              <a:rPr lang="en-US" sz="1200" b="1" dirty="0" smtClean="0"/>
              <a:t>GCP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55576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024336" cy="18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Risultati immagini per infermie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73216"/>
            <a:ext cx="990600" cy="647700"/>
          </a:xfrm>
          <a:prstGeom prst="rect">
            <a:avLst/>
          </a:prstGeom>
          <a:noFill/>
        </p:spPr>
      </p:pic>
      <p:sp>
        <p:nvSpPr>
          <p:cNvPr id="39" name="CasellaDiTesto 38"/>
          <p:cNvSpPr txBox="1"/>
          <p:nvPr/>
        </p:nvSpPr>
        <p:spPr>
          <a:xfrm>
            <a:off x="323528" y="6093296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/>
              <a:t>RESEARCH NURCE</a:t>
            </a:r>
            <a:endParaRPr lang="it-IT" sz="1050" b="1" dirty="0"/>
          </a:p>
        </p:txBody>
      </p:sp>
      <p:sp>
        <p:nvSpPr>
          <p:cNvPr id="40" name="Freccia a destra 39"/>
          <p:cNvSpPr/>
          <p:nvPr/>
        </p:nvSpPr>
        <p:spPr>
          <a:xfrm>
            <a:off x="1475656" y="566124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2339752" y="537321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1100" dirty="0" smtClean="0"/>
              <a:t>SCHEDULE OF PATIENT VISIT</a:t>
            </a:r>
          </a:p>
          <a:p>
            <a:pPr>
              <a:buFontTx/>
              <a:buChar char="-"/>
            </a:pPr>
            <a:r>
              <a:rPr lang="it-IT" sz="1100" dirty="0" smtClean="0"/>
              <a:t>SAMPLE COLLECTION</a:t>
            </a:r>
          </a:p>
          <a:p>
            <a:pPr>
              <a:buFontTx/>
              <a:buChar char="-"/>
            </a:pPr>
            <a:r>
              <a:rPr lang="it-IT" sz="1100" dirty="0" smtClean="0"/>
              <a:t>VITAL SIGN COLLECTION</a:t>
            </a:r>
          </a:p>
          <a:p>
            <a:pPr>
              <a:buFontTx/>
              <a:buChar char="-"/>
            </a:pPr>
            <a:r>
              <a:rPr lang="it-IT" sz="1100" dirty="0" smtClean="0"/>
              <a:t>SUPPORT IN THE DRUG MANAGMENT </a:t>
            </a:r>
            <a:endParaRPr lang="it-IT" sz="1100" dirty="0"/>
          </a:p>
        </p:txBody>
      </p:sp>
      <p:grpSp>
        <p:nvGrpSpPr>
          <p:cNvPr id="55" name="Gruppo 54"/>
          <p:cNvGrpSpPr/>
          <p:nvPr/>
        </p:nvGrpSpPr>
        <p:grpSpPr>
          <a:xfrm>
            <a:off x="251520" y="2708920"/>
            <a:ext cx="7128792" cy="1686962"/>
            <a:chOff x="395536" y="3356992"/>
            <a:chExt cx="7128792" cy="1686962"/>
          </a:xfrm>
        </p:grpSpPr>
        <p:pic>
          <p:nvPicPr>
            <p:cNvPr id="3075" name="Picture 3" descr="Risultati immagini per data collecti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3933056"/>
              <a:ext cx="691276" cy="432048"/>
            </a:xfrm>
            <a:prstGeom prst="rect">
              <a:avLst/>
            </a:prstGeom>
            <a:noFill/>
          </p:spPr>
        </p:pic>
        <p:pic>
          <p:nvPicPr>
            <p:cNvPr id="3077" name="Picture 5" descr="Risultati immagini per data transfer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3933056"/>
              <a:ext cx="936104" cy="525658"/>
            </a:xfrm>
            <a:prstGeom prst="rect">
              <a:avLst/>
            </a:prstGeom>
            <a:noFill/>
          </p:spPr>
        </p:pic>
        <p:pic>
          <p:nvPicPr>
            <p:cNvPr id="37" name="Immagine 16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6" y="3861048"/>
              <a:ext cx="503300" cy="40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CasellaDiTesto 37"/>
            <p:cNvSpPr txBox="1"/>
            <p:nvPr/>
          </p:nvSpPr>
          <p:spPr>
            <a:xfrm>
              <a:off x="395536" y="4365104"/>
              <a:ext cx="7200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b="1" dirty="0" smtClean="0"/>
                <a:t>DM</a:t>
              </a:r>
              <a:endParaRPr lang="it-IT" sz="1050" b="1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547664" y="3573016"/>
              <a:ext cx="151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Study coordination</a:t>
              </a:r>
              <a:endParaRPr lang="it-IT" sz="1200" dirty="0"/>
            </a:p>
          </p:txBody>
        </p:sp>
        <p:pic>
          <p:nvPicPr>
            <p:cNvPr id="3081" name="Picture 9" descr="Risultati immagini per coordinare un team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92276" y="3356992"/>
              <a:ext cx="975668" cy="648072"/>
            </a:xfrm>
            <a:prstGeom prst="rect">
              <a:avLst/>
            </a:prstGeom>
            <a:noFill/>
          </p:spPr>
        </p:pic>
        <p:cxnSp>
          <p:nvCxnSpPr>
            <p:cNvPr id="45" name="Connettore 2 44"/>
            <p:cNvCxnSpPr/>
            <p:nvPr/>
          </p:nvCxnSpPr>
          <p:spPr>
            <a:xfrm flipV="1">
              <a:off x="1043608" y="3789040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>
              <a:off x="971600" y="4149080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>
              <a:off x="2411760" y="4149080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3" name="Picture 11" descr="Risultati immagini per contatt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5656" y="4437112"/>
              <a:ext cx="792088" cy="606842"/>
            </a:xfrm>
            <a:prstGeom prst="rect">
              <a:avLst/>
            </a:prstGeom>
            <a:noFill/>
          </p:spPr>
        </p:pic>
        <p:cxnSp>
          <p:nvCxnSpPr>
            <p:cNvPr id="50" name="Connettore 2 49"/>
            <p:cNvCxnSpPr/>
            <p:nvPr/>
          </p:nvCxnSpPr>
          <p:spPr>
            <a:xfrm>
              <a:off x="1043608" y="4365104"/>
              <a:ext cx="351656" cy="279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/>
            <p:cNvSpPr txBox="1"/>
            <p:nvPr/>
          </p:nvSpPr>
          <p:spPr>
            <a:xfrm>
              <a:off x="4427984" y="41490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Data </a:t>
              </a:r>
              <a:r>
                <a:rPr lang="it-IT" sz="1200" dirty="0" err="1" smtClean="0"/>
                <a:t>collection</a:t>
              </a:r>
              <a:r>
                <a:rPr lang="it-IT" sz="1200" dirty="0" smtClean="0"/>
                <a:t> and </a:t>
              </a:r>
              <a:r>
                <a:rPr lang="it-IT" sz="1200" dirty="0" err="1" smtClean="0"/>
                <a:t>rapid</a:t>
              </a:r>
              <a:r>
                <a:rPr lang="it-IT" sz="1200" dirty="0" smtClean="0"/>
                <a:t>  transfer</a:t>
              </a: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2339752" y="4725144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Rapid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comunication</a:t>
              </a:r>
              <a:r>
                <a:rPr lang="it-IT" sz="1200" dirty="0" smtClean="0"/>
                <a:t> with SPONSOR/CRO</a:t>
              </a:r>
            </a:p>
          </p:txBody>
        </p:sp>
      </p:grpSp>
      <p:pic>
        <p:nvPicPr>
          <p:cNvPr id="3085" name="Picture 13" descr="Risultati immagini per MONITORAGGI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4509120"/>
            <a:ext cx="576064" cy="613059"/>
          </a:xfrm>
          <a:prstGeom prst="rect">
            <a:avLst/>
          </a:prstGeom>
          <a:noFill/>
        </p:spPr>
      </p:pic>
      <p:cxnSp>
        <p:nvCxnSpPr>
          <p:cNvPr id="72" name="Connettore 2 71"/>
          <p:cNvCxnSpPr/>
          <p:nvPr/>
        </p:nvCxnSpPr>
        <p:spPr>
          <a:xfrm>
            <a:off x="827584" y="400506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2051720" y="472514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Monitoring visit </a:t>
            </a:r>
            <a:r>
              <a:rPr lang="en-US" sz="1200" dirty="0" err="1" smtClean="0"/>
              <a:t>managment</a:t>
            </a:r>
            <a:r>
              <a:rPr lang="en-US" sz="1200" dirty="0" smtClean="0"/>
              <a:t> and audit management</a:t>
            </a:r>
            <a:endParaRPr lang="it-IT" sz="1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67544" y="188640"/>
            <a:ext cx="1581482" cy="116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http://comps.canstockphoto.it/can-stock-photo_csp7786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13176"/>
            <a:ext cx="1181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483768" y="882586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Collection </a:t>
            </a:r>
            <a:r>
              <a:rPr lang="en-US" dirty="0"/>
              <a:t>and </a:t>
            </a:r>
            <a:r>
              <a:rPr lang="en-US" dirty="0" smtClean="0"/>
              <a:t>pre </a:t>
            </a:r>
            <a:r>
              <a:rPr lang="en-US" dirty="0"/>
              <a:t>analytical preparation of biological samples</a:t>
            </a:r>
            <a:r>
              <a:rPr lang="en-US" dirty="0" smtClean="0"/>
              <a:t>, from patients enrolled in:</a:t>
            </a:r>
          </a:p>
          <a:p>
            <a:pPr>
              <a:buFontTx/>
              <a:buChar char="-"/>
            </a:pPr>
            <a:r>
              <a:rPr lang="en-US" dirty="0" smtClean="0"/>
              <a:t> Phase I trials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Phase II trials</a:t>
            </a:r>
          </a:p>
          <a:p>
            <a:pPr>
              <a:buFontTx/>
              <a:buChar char="-"/>
            </a:pPr>
            <a:r>
              <a:rPr lang="en-US" dirty="0" smtClean="0"/>
              <a:t> Phase </a:t>
            </a:r>
            <a:r>
              <a:rPr lang="en-US" dirty="0"/>
              <a:t>III </a:t>
            </a:r>
            <a:r>
              <a:rPr lang="en-US" dirty="0" smtClean="0"/>
              <a:t>trials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Observational </a:t>
            </a:r>
            <a:r>
              <a:rPr lang="en-US" dirty="0"/>
              <a:t>no profit trials .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430016" y="2959784"/>
            <a:ext cx="307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quipment 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refrigerated centrifuges</a:t>
            </a:r>
            <a:br>
              <a:rPr lang="en-US" dirty="0"/>
            </a:br>
            <a:r>
              <a:rPr lang="en-US" dirty="0"/>
              <a:t>- sterile hood</a:t>
            </a:r>
            <a:br>
              <a:rPr lang="en-US" dirty="0"/>
            </a:br>
            <a:r>
              <a:rPr lang="en-US" dirty="0"/>
              <a:t>- Refrigerators</a:t>
            </a:r>
            <a:br>
              <a:rPr lang="en-US" dirty="0"/>
            </a:br>
            <a:r>
              <a:rPr lang="en-US" dirty="0"/>
              <a:t>- Freezers -20 ° C and -80 ° </a:t>
            </a:r>
            <a:r>
              <a:rPr lang="en-US" dirty="0" smtClean="0"/>
              <a:t>C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508104" y="2948751"/>
            <a:ext cx="3222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Samples for: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-Biomarkers</a:t>
            </a:r>
            <a:r>
              <a:rPr lang="en-US" dirty="0"/>
              <a:t>, </a:t>
            </a:r>
            <a:r>
              <a:rPr lang="en-US" dirty="0" err="1"/>
              <a:t>ctDNA</a:t>
            </a:r>
            <a:r>
              <a:rPr lang="en-US" dirty="0"/>
              <a:t>, </a:t>
            </a:r>
            <a:r>
              <a:rPr lang="en-US" dirty="0" err="1"/>
              <a:t>miRNA</a:t>
            </a:r>
            <a:r>
              <a:rPr lang="en-US" dirty="0"/>
              <a:t>, </a:t>
            </a:r>
            <a:r>
              <a:rPr lang="en-US" dirty="0" smtClean="0"/>
              <a:t>PK</a:t>
            </a:r>
          </a:p>
          <a:p>
            <a:r>
              <a:rPr lang="en-US" dirty="0" smtClean="0"/>
              <a:t>-PBMC</a:t>
            </a:r>
          </a:p>
          <a:p>
            <a:r>
              <a:rPr lang="en-US" dirty="0" smtClean="0"/>
              <a:t>-PPR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339752" y="472514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LAB’s staff: </a:t>
            </a:r>
          </a:p>
          <a:p>
            <a:r>
              <a:rPr lang="en-US" dirty="0" smtClean="0"/>
              <a:t>- IATA </a:t>
            </a:r>
            <a:r>
              <a:rPr lang="en-US" dirty="0"/>
              <a:t>GCP </a:t>
            </a:r>
            <a:r>
              <a:rPr lang="en-US" dirty="0" smtClean="0"/>
              <a:t>trained </a:t>
            </a:r>
          </a:p>
          <a:p>
            <a:pPr>
              <a:buFontTx/>
              <a:buChar char="-"/>
            </a:pPr>
            <a:r>
              <a:rPr lang="en-US" dirty="0" smtClean="0"/>
              <a:t> following Standard </a:t>
            </a:r>
            <a:r>
              <a:rPr lang="en-US" dirty="0"/>
              <a:t>Operative </a:t>
            </a:r>
            <a:r>
              <a:rPr lang="en-US" dirty="0" smtClean="0"/>
              <a:t>Procedures and each </a:t>
            </a:r>
            <a:r>
              <a:rPr lang="en-US" dirty="0"/>
              <a:t>protocol’s </a:t>
            </a:r>
            <a:r>
              <a:rPr lang="en-US" dirty="0" smtClean="0"/>
              <a:t>     laboratory </a:t>
            </a:r>
            <a:r>
              <a:rPr lang="en-US" dirty="0"/>
              <a:t>manual.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Able to solve queries from centralized laboratories</a:t>
            </a: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513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CLINICAL TRIALS’ LABORATORY</a:t>
            </a:r>
            <a:endParaRPr lang="it-IT" sz="2400" b="1" dirty="0"/>
          </a:p>
        </p:txBody>
      </p:sp>
      <p:grpSp>
        <p:nvGrpSpPr>
          <p:cNvPr id="2" name="Gruppo 12"/>
          <p:cNvGrpSpPr/>
          <p:nvPr/>
        </p:nvGrpSpPr>
        <p:grpSpPr>
          <a:xfrm>
            <a:off x="467544" y="3070560"/>
            <a:ext cx="1308401" cy="1366552"/>
            <a:chOff x="467544" y="3070560"/>
            <a:chExt cx="1308401" cy="1366552"/>
          </a:xfrm>
        </p:grpSpPr>
        <p:pic>
          <p:nvPicPr>
            <p:cNvPr id="1026" name="Picture 2" descr="Lab centrifuge with vacutainers - laboratory equipment for chemical and biological experiments - stock vec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070560"/>
              <a:ext cx="1308401" cy="1366552"/>
            </a:xfrm>
            <a:prstGeom prst="rect">
              <a:avLst/>
            </a:prstGeom>
            <a:noFill/>
          </p:spPr>
        </p:pic>
        <p:sp>
          <p:nvSpPr>
            <p:cNvPr id="12" name="Rettangolo 11"/>
            <p:cNvSpPr/>
            <p:nvPr/>
          </p:nvSpPr>
          <p:spPr>
            <a:xfrm>
              <a:off x="755576" y="3717040"/>
              <a:ext cx="72008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8" name="Picture 4" descr="http://www.comune.cerroallambro.mi.it/images/events/thumbnails/prelievi%20sangue_250x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64192"/>
            <a:ext cx="1656184" cy="123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9712" y="26064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</a:rPr>
              <a:t>PHASE I STUDY IN ITALY </a:t>
            </a:r>
            <a:endParaRPr lang="it-IT" sz="2000" b="1" dirty="0">
              <a:latin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5536" y="198884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Determina AIFA n. 809/2015 June-19-2015 </a:t>
            </a:r>
            <a:endParaRPr lang="it-IT" sz="1600" b="1" dirty="0"/>
          </a:p>
        </p:txBody>
      </p:sp>
      <p:sp>
        <p:nvSpPr>
          <p:cNvPr id="10" name="Freccia a destra 9"/>
          <p:cNvSpPr/>
          <p:nvPr/>
        </p:nvSpPr>
        <p:spPr>
          <a:xfrm>
            <a:off x="3059832" y="220486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63589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minimum requirements for PHASE I Unit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4211960" y="3068960"/>
            <a:ext cx="210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high levels of quality</a:t>
            </a:r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 rot="5400000">
            <a:off x="4824028" y="267291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Risultati immagini per n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181100" cy="1181101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1115616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July-11-2016</a:t>
            </a:r>
            <a:endParaRPr lang="it-IT" dirty="0"/>
          </a:p>
        </p:txBody>
      </p:sp>
      <p:pic>
        <p:nvPicPr>
          <p:cNvPr id="1028" name="Picture 4" descr="Risultati immagini per qualità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52936"/>
            <a:ext cx="1428750" cy="847725"/>
          </a:xfrm>
          <a:prstGeom prst="rect">
            <a:avLst/>
          </a:prstGeom>
          <a:noFill/>
        </p:spPr>
      </p:pic>
      <p:pic>
        <p:nvPicPr>
          <p:cNvPr id="1030" name="Picture 6" descr="Risultati immagini per qualità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437112"/>
            <a:ext cx="1181100" cy="1181101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1979712" y="4941168"/>
            <a:ext cx="5004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PHASE I units has already been verified by AIFA </a:t>
            </a:r>
            <a:br>
              <a:rPr lang="en-US" dirty="0" smtClean="0"/>
            </a:br>
            <a:r>
              <a:rPr lang="en-US" dirty="0" smtClean="0"/>
              <a:t>  with positive result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42"/>
          <p:cNvGrpSpPr/>
          <p:nvPr/>
        </p:nvGrpSpPr>
        <p:grpSpPr>
          <a:xfrm>
            <a:off x="0" y="620688"/>
            <a:ext cx="9108504" cy="6171202"/>
            <a:chOff x="0" y="620688"/>
            <a:chExt cx="9108504" cy="6171202"/>
          </a:xfrm>
        </p:grpSpPr>
        <p:grpSp>
          <p:nvGrpSpPr>
            <p:cNvPr id="3" name="Gruppo 10"/>
            <p:cNvGrpSpPr/>
            <p:nvPr/>
          </p:nvGrpSpPr>
          <p:grpSpPr>
            <a:xfrm>
              <a:off x="3491880" y="620688"/>
              <a:ext cx="1944216" cy="432048"/>
              <a:chOff x="3275856" y="836712"/>
              <a:chExt cx="1584176" cy="432048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3275856" y="836712"/>
                <a:ext cx="1296144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347864" y="836712"/>
                <a:ext cx="15121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DIRETTORE MEDICO</a:t>
                </a:r>
                <a:endParaRPr lang="it-IT" sz="900" b="1" dirty="0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3275856" y="1052736"/>
                <a:ext cx="1296144" cy="2160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/>
                  <a:t>f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Filippo de Braud</a:t>
                </a:r>
                <a:endParaRPr lang="it-IT" sz="1100" dirty="0"/>
              </a:p>
            </p:txBody>
          </p:sp>
        </p:grpSp>
        <p:grpSp>
          <p:nvGrpSpPr>
            <p:cNvPr id="5" name="Gruppo 89"/>
            <p:cNvGrpSpPr/>
            <p:nvPr/>
          </p:nvGrpSpPr>
          <p:grpSpPr>
            <a:xfrm>
              <a:off x="7380312" y="1124744"/>
              <a:ext cx="1728192" cy="4266475"/>
              <a:chOff x="7380312" y="1268760"/>
              <a:chExt cx="1728192" cy="4266475"/>
            </a:xfrm>
          </p:grpSpPr>
          <p:grpSp>
            <p:nvGrpSpPr>
              <p:cNvPr id="6" name="Gruppo 109"/>
              <p:cNvGrpSpPr/>
              <p:nvPr/>
            </p:nvGrpSpPr>
            <p:grpSpPr>
              <a:xfrm>
                <a:off x="7380312" y="1268760"/>
                <a:ext cx="1728192" cy="3312368"/>
                <a:chOff x="4355976" y="1268760"/>
                <a:chExt cx="1728192" cy="3312368"/>
              </a:xfrm>
            </p:grpSpPr>
            <p:sp>
              <p:nvSpPr>
                <p:cNvPr id="60" name="Rettangolo 59"/>
                <p:cNvSpPr/>
                <p:nvPr/>
              </p:nvSpPr>
              <p:spPr>
                <a:xfrm>
                  <a:off x="4355976" y="1268760"/>
                  <a:ext cx="1584176" cy="2880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67" name="Rettangolo 66"/>
                <p:cNvSpPr/>
                <p:nvPr/>
              </p:nvSpPr>
              <p:spPr>
                <a:xfrm>
                  <a:off x="4355976" y="1556792"/>
                  <a:ext cx="1584176" cy="20882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77" name="CasellaDiTesto 76"/>
                <p:cNvSpPr txBox="1"/>
                <p:nvPr/>
              </p:nvSpPr>
              <p:spPr>
                <a:xfrm>
                  <a:off x="4355976" y="1556792"/>
                  <a:ext cx="1728192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STAFF MEDICO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b="1" dirty="0" smtClean="0"/>
                    <a:t>Vincenzo Mazzaferro </a:t>
                  </a:r>
                </a:p>
                <a:p>
                  <a:r>
                    <a:rPr lang="it-IT" sz="800" b="1" dirty="0" smtClean="0"/>
                    <a:t>(Direttore S.C.  Chirurgia generale indirizzo oncologico 1 - Epato-gastrico-pancreatico e trapianto di Fegato)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dirty="0" smtClean="0"/>
                    <a:t>Sherrie Bhoori </a:t>
                  </a:r>
                </a:p>
                <a:p>
                  <a:r>
                    <a:rPr lang="it-IT" sz="800" dirty="0" smtClean="0"/>
                    <a:t>Carlo Sposito</a:t>
                  </a:r>
                </a:p>
                <a:p>
                  <a:r>
                    <a:rPr lang="it-IT" sz="800" dirty="0" smtClean="0"/>
                    <a:t>Christian Cotsoglou </a:t>
                  </a:r>
                </a:p>
                <a:p>
                  <a:r>
                    <a:rPr lang="it-IT" sz="800" dirty="0" smtClean="0"/>
                    <a:t>Alessandro Germini</a:t>
                  </a:r>
                </a:p>
                <a:p>
                  <a:r>
                    <a:rPr lang="it-IT" sz="800" dirty="0" smtClean="0"/>
                    <a:t>Davide Citterio</a:t>
                  </a:r>
                </a:p>
                <a:p>
                  <a:r>
                    <a:rPr lang="it-IT" sz="800" dirty="0" smtClean="0"/>
                    <a:t>Marco Angelo Bongini</a:t>
                  </a:r>
                </a:p>
                <a:p>
                  <a:r>
                    <a:rPr lang="es-ES" sz="800" dirty="0" smtClean="0"/>
                    <a:t>Reyes Flores De Los Angeles Maria</a:t>
                  </a:r>
                </a:p>
                <a:p>
                  <a:r>
                    <a:rPr lang="es-ES" sz="800" dirty="0" smtClean="0"/>
                    <a:t>Scotti  Mauro</a:t>
                  </a:r>
                  <a:endParaRPr lang="it-IT" sz="800" dirty="0" smtClean="0"/>
                </a:p>
                <a:p>
                  <a:endParaRPr lang="it-IT" sz="800" dirty="0" smtClean="0"/>
                </a:p>
                <a:p>
                  <a:endParaRPr lang="it-IT" sz="800" b="1" dirty="0" smtClean="0"/>
                </a:p>
              </p:txBody>
            </p:sp>
            <p:sp>
              <p:nvSpPr>
                <p:cNvPr id="84" name="Rettangolo 83"/>
                <p:cNvSpPr/>
                <p:nvPr/>
              </p:nvSpPr>
              <p:spPr>
                <a:xfrm>
                  <a:off x="4355976" y="3645024"/>
                  <a:ext cx="1584176" cy="50405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5" name="Rettangolo 84"/>
                <p:cNvSpPr/>
                <p:nvPr/>
              </p:nvSpPr>
              <p:spPr>
                <a:xfrm>
                  <a:off x="4355976" y="4077072"/>
                  <a:ext cx="1584176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6" name="CasellaDiTesto 85"/>
                <p:cNvSpPr txBox="1"/>
                <p:nvPr/>
              </p:nvSpPr>
              <p:spPr>
                <a:xfrm>
                  <a:off x="4355976" y="4119463"/>
                  <a:ext cx="12961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DM</a:t>
                  </a:r>
                </a:p>
                <a:p>
                  <a:r>
                    <a:rPr lang="it-IT" sz="800" dirty="0" smtClean="0"/>
                    <a:t>Matteo Casu</a:t>
                  </a:r>
                </a:p>
                <a:p>
                  <a:endParaRPr lang="it-IT" sz="800" dirty="0"/>
                </a:p>
              </p:txBody>
            </p:sp>
            <p:sp>
              <p:nvSpPr>
                <p:cNvPr id="87" name="CasellaDiTesto 86"/>
                <p:cNvSpPr txBox="1"/>
                <p:nvPr/>
              </p:nvSpPr>
              <p:spPr>
                <a:xfrm>
                  <a:off x="4355976" y="3645024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INFERMIERE DI RICERCA</a:t>
                  </a:r>
                </a:p>
                <a:p>
                  <a:r>
                    <a:rPr lang="it-IT" sz="800" dirty="0" smtClean="0"/>
                    <a:t>Serena Scrudato</a:t>
                  </a:r>
                </a:p>
                <a:p>
                  <a:r>
                    <a:rPr lang="it-IT" sz="800" dirty="0" smtClean="0"/>
                    <a:t>Giulia Saba</a:t>
                  </a:r>
                </a:p>
                <a:p>
                  <a:endParaRPr lang="it-IT" sz="800" dirty="0"/>
                </a:p>
              </p:txBody>
            </p:sp>
            <p:sp>
              <p:nvSpPr>
                <p:cNvPr id="91" name="CasellaDiTesto 90"/>
                <p:cNvSpPr txBox="1"/>
                <p:nvPr/>
              </p:nvSpPr>
              <p:spPr>
                <a:xfrm>
                  <a:off x="4355976" y="1268760"/>
                  <a:ext cx="144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Epato-gastro-pancreatico e Trapianto di Fegato</a:t>
                  </a:r>
                  <a:endParaRPr lang="it-IT" sz="800" dirty="0"/>
                </a:p>
              </p:txBody>
            </p:sp>
          </p:grpSp>
          <p:sp>
            <p:nvSpPr>
              <p:cNvPr id="133" name="Rettangolo 132"/>
              <p:cNvSpPr/>
              <p:nvPr/>
            </p:nvSpPr>
            <p:spPr>
              <a:xfrm>
                <a:off x="7380312" y="4509120"/>
                <a:ext cx="1584176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4" name="CasellaDiTesto 133"/>
              <p:cNvSpPr txBox="1"/>
              <p:nvPr/>
            </p:nvSpPr>
            <p:spPr>
              <a:xfrm>
                <a:off x="7452320" y="4581128"/>
                <a:ext cx="12241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PERSONALE DEDICATO ALLA GESTIONE DEI CAMPIONI BIOLOGICI</a:t>
                </a:r>
              </a:p>
              <a:p>
                <a:endParaRPr lang="it-IT" sz="800" b="1" dirty="0" smtClean="0"/>
              </a:p>
              <a:p>
                <a:r>
                  <a:rPr lang="it-IT" sz="800" dirty="0" smtClean="0"/>
                  <a:t>Antonia Martinetti  </a:t>
                </a:r>
              </a:p>
              <a:p>
                <a:r>
                  <a:rPr lang="it-IT" sz="800" dirty="0" smtClean="0"/>
                  <a:t>Elisa Sottotetti</a:t>
                </a:r>
              </a:p>
              <a:p>
                <a:r>
                  <a:rPr lang="it-IT" sz="800" dirty="0" smtClean="0"/>
                  <a:t>Roberta Mennitto</a:t>
                </a:r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>
              <a:off x="179512" y="1268760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TUMORI SOLIDI</a:t>
              </a:r>
              <a:endParaRPr lang="it-IT" sz="900" b="1" dirty="0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5496" y="4869160"/>
              <a:ext cx="1368152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35496" y="4509120"/>
              <a:ext cx="1368152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5496" y="1124744"/>
              <a:ext cx="1368152" cy="4651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5496" y="1412776"/>
              <a:ext cx="1368152" cy="30963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5496" y="1345992"/>
              <a:ext cx="12961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800" b="1" dirty="0" smtClean="0"/>
            </a:p>
            <a:p>
              <a:r>
                <a:rPr lang="it-IT" sz="800" b="1" dirty="0" smtClean="0"/>
                <a:t>STAFF MEDICO</a:t>
              </a:r>
            </a:p>
            <a:p>
              <a:r>
                <a:rPr lang="it-IT" sz="800" b="1" dirty="0" smtClean="0"/>
                <a:t>Filippo de Braud</a:t>
              </a:r>
            </a:p>
            <a:p>
              <a:r>
                <a:rPr lang="it-IT" sz="800" b="1" dirty="0" smtClean="0"/>
                <a:t> ( Direttore S.C. Oncologia Medica 1)</a:t>
              </a:r>
            </a:p>
            <a:p>
              <a:r>
                <a:rPr lang="it-IT" sz="800" dirty="0" smtClean="0"/>
                <a:t>Sara Cresta</a:t>
              </a:r>
            </a:p>
            <a:p>
              <a:r>
                <a:rPr lang="it-IT" sz="800" dirty="0" smtClean="0"/>
                <a:t>Massimo di Nicola </a:t>
              </a:r>
            </a:p>
            <a:p>
              <a:r>
                <a:rPr lang="it-IT" sz="800" dirty="0" smtClean="0"/>
                <a:t>Michele Magni</a:t>
              </a:r>
            </a:p>
            <a:p>
              <a:r>
                <a:rPr lang="it-IT" sz="800" dirty="0" smtClean="0"/>
                <a:t>Katia Dotti</a:t>
              </a:r>
            </a:p>
            <a:p>
              <a:r>
                <a:rPr lang="it-IT" sz="800" dirty="0" smtClean="0"/>
                <a:t>Silvia Damian</a:t>
              </a:r>
            </a:p>
            <a:p>
              <a:r>
                <a:rPr lang="it-IT" sz="800" dirty="0" smtClean="0"/>
                <a:t>Matteo Duca</a:t>
              </a:r>
            </a:p>
            <a:p>
              <a:r>
                <a:rPr lang="it-IT" sz="800" dirty="0" smtClean="0"/>
                <a:t>Marina Garassino</a:t>
              </a:r>
            </a:p>
            <a:p>
              <a:r>
                <a:rPr lang="it-IT" sz="800" dirty="0" smtClean="0"/>
                <a:t>Nicoletta Zilembo</a:t>
              </a:r>
            </a:p>
            <a:p>
              <a:r>
                <a:rPr lang="it-IT" sz="800" dirty="0" smtClean="0"/>
                <a:t>Marco Platania</a:t>
              </a:r>
            </a:p>
            <a:p>
              <a:r>
                <a:rPr lang="it-IT" sz="800" dirty="0" smtClean="0"/>
                <a:t>Michele del Vecchio</a:t>
              </a:r>
            </a:p>
            <a:p>
              <a:r>
                <a:rPr lang="it-IT" sz="800" dirty="0" smtClean="0"/>
                <a:t>Maria Di Bartolomeo</a:t>
              </a:r>
            </a:p>
            <a:p>
              <a:r>
                <a:rPr lang="it-IT" sz="800" dirty="0" smtClean="0"/>
                <a:t>Sara Pusceddu</a:t>
              </a:r>
            </a:p>
            <a:p>
              <a:r>
                <a:rPr lang="it-IT" sz="800" dirty="0" smtClean="0"/>
                <a:t>Elena Verzoni</a:t>
              </a:r>
            </a:p>
            <a:p>
              <a:r>
                <a:rPr lang="it-IT" sz="800" dirty="0" smtClean="0"/>
                <a:t>Giuseppe Procopio</a:t>
              </a:r>
            </a:p>
            <a:p>
              <a:r>
                <a:rPr lang="it-IT" sz="800" dirty="0" smtClean="0"/>
                <a:t>Luigi Celio</a:t>
              </a:r>
            </a:p>
            <a:p>
              <a:r>
                <a:rPr lang="it-IT" sz="800" dirty="0" smtClean="0"/>
                <a:t>Giulia Bianchi</a:t>
              </a:r>
            </a:p>
            <a:p>
              <a:r>
                <a:rPr lang="it-IT" sz="800" dirty="0" smtClean="0"/>
                <a:t>Giuseppe Capri</a:t>
              </a:r>
            </a:p>
            <a:p>
              <a:r>
                <a:rPr lang="it-IT" sz="800" dirty="0" smtClean="0"/>
                <a:t>Serena Di Cosimo</a:t>
              </a:r>
            </a:p>
            <a:p>
              <a:r>
                <a:rPr lang="it-IT" sz="800" dirty="0" smtClean="0"/>
                <a:t>Gabriella Mariani</a:t>
              </a:r>
            </a:p>
            <a:p>
              <a:r>
                <a:rPr lang="it-IT" sz="800" dirty="0" smtClean="0"/>
                <a:t>Roberto Buzzoni</a:t>
              </a:r>
            </a:p>
            <a:p>
              <a:endParaRPr lang="it-IT" sz="8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5496" y="4572417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INFERMIERE DI RICERCA</a:t>
              </a:r>
            </a:p>
            <a:p>
              <a:r>
                <a:rPr lang="it-IT" sz="800" dirty="0" smtClean="0"/>
                <a:t>Benedetta Bardazza</a:t>
              </a:r>
            </a:p>
            <a:p>
              <a:r>
                <a:rPr lang="it-IT" sz="800" dirty="0" smtClean="0"/>
                <a:t>Alessandra Castano</a:t>
              </a:r>
            </a:p>
            <a:p>
              <a:endParaRPr lang="it-IT" sz="8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07504" y="5004465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DM</a:t>
              </a:r>
            </a:p>
            <a:p>
              <a:r>
                <a:rPr lang="it-IT" sz="800" dirty="0" smtClean="0"/>
                <a:t>Sinno Valentina</a:t>
              </a:r>
            </a:p>
            <a:p>
              <a:r>
                <a:rPr lang="it-IT" sz="800" dirty="0" smtClean="0"/>
                <a:t>Silvia Sesana</a:t>
              </a:r>
            </a:p>
            <a:p>
              <a:endParaRPr lang="it-IT" sz="800" dirty="0"/>
            </a:p>
          </p:txBody>
        </p:sp>
        <p:grpSp>
          <p:nvGrpSpPr>
            <p:cNvPr id="7" name="Gruppo 115"/>
            <p:cNvGrpSpPr/>
            <p:nvPr/>
          </p:nvGrpSpPr>
          <p:grpSpPr>
            <a:xfrm>
              <a:off x="0" y="5517231"/>
              <a:ext cx="1403648" cy="1200330"/>
              <a:chOff x="0" y="4797151"/>
              <a:chExt cx="1403648" cy="1341545"/>
            </a:xfrm>
          </p:grpSpPr>
          <p:sp>
            <p:nvSpPr>
              <p:cNvPr id="113" name="Rettangolo 112"/>
              <p:cNvSpPr/>
              <p:nvPr/>
            </p:nvSpPr>
            <p:spPr>
              <a:xfrm>
                <a:off x="35496" y="4797151"/>
                <a:ext cx="1368152" cy="104623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14" name="CasellaDiTesto 113"/>
              <p:cNvSpPr txBox="1"/>
              <p:nvPr/>
            </p:nvSpPr>
            <p:spPr>
              <a:xfrm>
                <a:off x="0" y="4797152"/>
                <a:ext cx="1331640" cy="134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PERSONALE DEDICATO ALLA GESTIONE DEI CAMPIONI BIOLOGICI</a:t>
                </a:r>
              </a:p>
              <a:p>
                <a:endParaRPr lang="it-IT" sz="800" b="1" dirty="0" smtClean="0"/>
              </a:p>
              <a:p>
                <a:r>
                  <a:rPr lang="it-IT" sz="800" dirty="0" smtClean="0"/>
                  <a:t>Antonia Martinetti  </a:t>
                </a:r>
              </a:p>
              <a:p>
                <a:r>
                  <a:rPr lang="it-IT" sz="800" dirty="0" smtClean="0"/>
                  <a:t>Elisa Sottotetti</a:t>
                </a:r>
              </a:p>
              <a:p>
                <a:r>
                  <a:rPr lang="it-IT" sz="800" dirty="0" smtClean="0"/>
                  <a:t>Roberta Mennitto</a:t>
                </a:r>
              </a:p>
              <a:p>
                <a:endParaRPr lang="it-IT" sz="800" b="1" dirty="0" smtClean="0"/>
              </a:p>
              <a:p>
                <a:endParaRPr lang="it-IT" sz="800" b="1" dirty="0" smtClean="0"/>
              </a:p>
            </p:txBody>
          </p:sp>
        </p:grpSp>
        <p:sp>
          <p:nvSpPr>
            <p:cNvPr id="81" name="Rettangolo 80"/>
            <p:cNvSpPr/>
            <p:nvPr/>
          </p:nvSpPr>
          <p:spPr>
            <a:xfrm>
              <a:off x="35496" y="6466147"/>
              <a:ext cx="1368152" cy="3198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0" y="6466147"/>
              <a:ext cx="1331640" cy="89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800" b="1" dirty="0" smtClean="0"/>
            </a:p>
            <a:p>
              <a:endParaRPr lang="it-IT" sz="800" b="1" dirty="0" smtClean="0"/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0" y="6453336"/>
              <a:ext cx="1259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FARMACOLOGO </a:t>
              </a:r>
            </a:p>
            <a:p>
              <a:r>
                <a:rPr lang="it-IT" sz="800" dirty="0" smtClean="0"/>
                <a:t>dr Maurizio D’ Incalci </a:t>
              </a:r>
              <a:endParaRPr lang="it-IT" sz="800" b="1" dirty="0" smtClean="0"/>
            </a:p>
          </p:txBody>
        </p:sp>
        <p:grpSp>
          <p:nvGrpSpPr>
            <p:cNvPr id="11" name="Gruppo 139"/>
            <p:cNvGrpSpPr/>
            <p:nvPr/>
          </p:nvGrpSpPr>
          <p:grpSpPr>
            <a:xfrm>
              <a:off x="1547664" y="1124744"/>
              <a:ext cx="1656184" cy="4226986"/>
              <a:chOff x="1547664" y="1196752"/>
              <a:chExt cx="1656184" cy="4226986"/>
            </a:xfrm>
          </p:grpSpPr>
          <p:grpSp>
            <p:nvGrpSpPr>
              <p:cNvPr id="12" name="Gruppo 91"/>
              <p:cNvGrpSpPr/>
              <p:nvPr/>
            </p:nvGrpSpPr>
            <p:grpSpPr>
              <a:xfrm>
                <a:off x="1547664" y="1196752"/>
                <a:ext cx="1656184" cy="3012142"/>
                <a:chOff x="35496" y="1412776"/>
                <a:chExt cx="1656184" cy="3012142"/>
              </a:xfrm>
            </p:grpSpPr>
            <p:sp>
              <p:nvSpPr>
                <p:cNvPr id="93" name="Rettangolo 92"/>
                <p:cNvSpPr/>
                <p:nvPr/>
              </p:nvSpPr>
              <p:spPr>
                <a:xfrm>
                  <a:off x="35496" y="3717032"/>
                  <a:ext cx="1368152" cy="57606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4" name="Rettangolo 93"/>
                <p:cNvSpPr/>
                <p:nvPr/>
              </p:nvSpPr>
              <p:spPr>
                <a:xfrm>
                  <a:off x="35496" y="3212976"/>
                  <a:ext cx="1368152" cy="50405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5" name="Rettangolo 94"/>
                <p:cNvSpPr/>
                <p:nvPr/>
              </p:nvSpPr>
              <p:spPr>
                <a:xfrm>
                  <a:off x="35496" y="1412776"/>
                  <a:ext cx="1368152" cy="46512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6" name="CasellaDiTesto 95"/>
                <p:cNvSpPr txBox="1"/>
                <p:nvPr/>
              </p:nvSpPr>
              <p:spPr>
                <a:xfrm>
                  <a:off x="179512" y="1484784"/>
                  <a:ext cx="151216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b="1" dirty="0" smtClean="0"/>
                    <a:t>TESTA COLLO</a:t>
                  </a:r>
                  <a:endParaRPr lang="it-IT" sz="900" b="1" dirty="0"/>
                </a:p>
              </p:txBody>
            </p:sp>
            <p:sp>
              <p:nvSpPr>
                <p:cNvPr id="97" name="Rettangolo 96"/>
                <p:cNvSpPr/>
                <p:nvPr/>
              </p:nvSpPr>
              <p:spPr>
                <a:xfrm>
                  <a:off x="35496" y="1700808"/>
                  <a:ext cx="1368152" cy="158417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8" name="CasellaDiTesto 97"/>
                <p:cNvSpPr txBox="1"/>
                <p:nvPr/>
              </p:nvSpPr>
              <p:spPr>
                <a:xfrm>
                  <a:off x="35496" y="1634024"/>
                  <a:ext cx="129614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it-IT" sz="800" b="1" dirty="0" smtClean="0"/>
                </a:p>
                <a:p>
                  <a:r>
                    <a:rPr lang="it-IT" sz="800" b="1" dirty="0" smtClean="0"/>
                    <a:t>STAFF MEDICO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b="1" dirty="0" smtClean="0"/>
                    <a:t>Lisa Licitra</a:t>
                  </a:r>
                </a:p>
                <a:p>
                  <a:r>
                    <a:rPr lang="it-IT" sz="800" b="1" dirty="0" smtClean="0"/>
                    <a:t> (S.C. Oncologia Medica  3 Tumori testa-collo)</a:t>
                  </a:r>
                </a:p>
                <a:p>
                  <a:r>
                    <a:rPr lang="it-IT" sz="800" dirty="0" smtClean="0"/>
                    <a:t>Laura Locati</a:t>
                  </a:r>
                </a:p>
                <a:p>
                  <a:r>
                    <a:rPr lang="it-IT" sz="800" dirty="0" smtClean="0"/>
                    <a:t>Paolo Bossi</a:t>
                  </a:r>
                </a:p>
                <a:p>
                  <a:r>
                    <a:rPr lang="it-IT" sz="800" dirty="0" smtClean="0"/>
                    <a:t>Cristiana Bergamini</a:t>
                  </a:r>
                </a:p>
                <a:p>
                  <a:r>
                    <a:rPr lang="it-IT" sz="800" dirty="0" smtClean="0"/>
                    <a:t>Salvatore Alfieri </a:t>
                  </a:r>
                </a:p>
                <a:p>
                  <a:r>
                    <a:rPr lang="it-IT" sz="800" dirty="0" smtClean="0"/>
                    <a:t>Carlo Resteghini</a:t>
                  </a:r>
                </a:p>
                <a:p>
                  <a:r>
                    <a:rPr lang="it-IT" sz="800" dirty="0" smtClean="0"/>
                    <a:t>Roberta Granata</a:t>
                  </a:r>
                  <a:endParaRPr lang="it-IT" sz="800" b="1" dirty="0" smtClean="0"/>
                </a:p>
              </p:txBody>
            </p:sp>
            <p:sp>
              <p:nvSpPr>
                <p:cNvPr id="99" name="CasellaDiTesto 98"/>
                <p:cNvSpPr txBox="1"/>
                <p:nvPr/>
              </p:nvSpPr>
              <p:spPr>
                <a:xfrm>
                  <a:off x="35496" y="3284984"/>
                  <a:ext cx="129614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INFERMIERE DI RICERCA</a:t>
                  </a:r>
                </a:p>
                <a:p>
                  <a:r>
                    <a:rPr lang="it-IT" sz="800" dirty="0" smtClean="0"/>
                    <a:t>Serena Scrudato</a:t>
                  </a:r>
                </a:p>
                <a:p>
                  <a:r>
                    <a:rPr lang="it-IT" sz="800" dirty="0" smtClean="0"/>
                    <a:t>Giulia Saba</a:t>
                  </a:r>
                </a:p>
                <a:p>
                  <a:endParaRPr lang="it-IT" sz="800" b="1" dirty="0" smtClean="0"/>
                </a:p>
                <a:p>
                  <a:endParaRPr lang="it-IT" sz="800" dirty="0"/>
                </a:p>
              </p:txBody>
            </p:sp>
            <p:sp>
              <p:nvSpPr>
                <p:cNvPr id="100" name="CasellaDiTesto 99"/>
                <p:cNvSpPr txBox="1"/>
                <p:nvPr/>
              </p:nvSpPr>
              <p:spPr>
                <a:xfrm>
                  <a:off x="35496" y="3717032"/>
                  <a:ext cx="129614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DM</a:t>
                  </a:r>
                </a:p>
                <a:p>
                  <a:r>
                    <a:rPr lang="it-IT" sz="800" dirty="0" smtClean="0"/>
                    <a:t>Federica Favales</a:t>
                  </a:r>
                </a:p>
                <a:p>
                  <a:r>
                    <a:rPr lang="it-IT" sz="800" dirty="0" smtClean="0"/>
                    <a:t>Paola Pistillo</a:t>
                  </a:r>
                </a:p>
                <a:p>
                  <a:r>
                    <a:rPr lang="it-IT" sz="800" dirty="0" smtClean="0"/>
                    <a:t>Villa Chiara</a:t>
                  </a:r>
                </a:p>
                <a:p>
                  <a:endParaRPr lang="it-IT" sz="800" dirty="0"/>
                </a:p>
              </p:txBody>
            </p:sp>
          </p:grpSp>
          <p:grpSp>
            <p:nvGrpSpPr>
              <p:cNvPr id="17" name="Gruppo 116"/>
              <p:cNvGrpSpPr/>
              <p:nvPr/>
            </p:nvGrpSpPr>
            <p:grpSpPr>
              <a:xfrm>
                <a:off x="1547664" y="4077072"/>
                <a:ext cx="1368152" cy="1272337"/>
                <a:chOff x="35496" y="4293096"/>
                <a:chExt cx="1368152" cy="1272337"/>
              </a:xfrm>
            </p:grpSpPr>
            <p:sp>
              <p:nvSpPr>
                <p:cNvPr id="118" name="Rettangolo 117"/>
                <p:cNvSpPr/>
                <p:nvPr/>
              </p:nvSpPr>
              <p:spPr>
                <a:xfrm>
                  <a:off x="35496" y="4293096"/>
                  <a:ext cx="1368152" cy="100811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19" name="CasellaDiTesto 118"/>
                <p:cNvSpPr txBox="1"/>
                <p:nvPr/>
              </p:nvSpPr>
              <p:spPr>
                <a:xfrm>
                  <a:off x="107504" y="4365104"/>
                  <a:ext cx="122413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PERSONALE DEDICATO ALLA GESTIONE DEI CAMPIONI BIOLOGICI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dirty="0" smtClean="0"/>
                    <a:t>Antonia Martinetti  </a:t>
                  </a:r>
                </a:p>
                <a:p>
                  <a:r>
                    <a:rPr lang="it-IT" sz="800" dirty="0" smtClean="0"/>
                    <a:t>Elisa Sottotetti</a:t>
                  </a:r>
                </a:p>
                <a:p>
                  <a:r>
                    <a:rPr lang="it-IT" sz="800" dirty="0" smtClean="0"/>
                    <a:t>Roberta Mennitto</a:t>
                  </a:r>
                </a:p>
                <a:p>
                  <a:endParaRPr lang="it-IT" sz="800" b="1" dirty="0" smtClean="0"/>
                </a:p>
                <a:p>
                  <a:endParaRPr lang="it-IT" sz="800" b="1" dirty="0" smtClean="0"/>
                </a:p>
              </p:txBody>
            </p:sp>
          </p:grpSp>
          <p:sp>
            <p:nvSpPr>
              <p:cNvPr id="120" name="Rettangolo 119"/>
              <p:cNvSpPr/>
              <p:nvPr/>
            </p:nvSpPr>
            <p:spPr>
              <a:xfrm>
                <a:off x="1547664" y="5085184"/>
                <a:ext cx="1368152" cy="3198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21" name="CasellaDiTesto 120"/>
              <p:cNvSpPr txBox="1"/>
              <p:nvPr/>
            </p:nvSpPr>
            <p:spPr>
              <a:xfrm>
                <a:off x="1619672" y="5085184"/>
                <a:ext cx="1259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FARMACOLOGO </a:t>
                </a:r>
              </a:p>
              <a:p>
                <a:r>
                  <a:rPr lang="it-IT" sz="800" dirty="0" smtClean="0"/>
                  <a:t>dr Maurizio D’ Incalci </a:t>
                </a:r>
                <a:endParaRPr lang="it-IT" sz="800" b="1" dirty="0" smtClean="0"/>
              </a:p>
            </p:txBody>
          </p:sp>
        </p:grpSp>
        <p:grpSp>
          <p:nvGrpSpPr>
            <p:cNvPr id="18" name="Gruppo 140"/>
            <p:cNvGrpSpPr/>
            <p:nvPr/>
          </p:nvGrpSpPr>
          <p:grpSpPr>
            <a:xfrm>
              <a:off x="2995404" y="1124744"/>
              <a:ext cx="1576596" cy="4443010"/>
              <a:chOff x="2995404" y="1196752"/>
              <a:chExt cx="1576596" cy="4443010"/>
            </a:xfrm>
          </p:grpSpPr>
          <p:grpSp>
            <p:nvGrpSpPr>
              <p:cNvPr id="19" name="Gruppo 88"/>
              <p:cNvGrpSpPr/>
              <p:nvPr/>
            </p:nvGrpSpPr>
            <p:grpSpPr>
              <a:xfrm>
                <a:off x="2995404" y="1196752"/>
                <a:ext cx="1576596" cy="4104456"/>
                <a:chOff x="2995404" y="1268760"/>
                <a:chExt cx="1576596" cy="4104456"/>
              </a:xfrm>
            </p:grpSpPr>
            <p:grpSp>
              <p:nvGrpSpPr>
                <p:cNvPr id="24" name="Gruppo 138"/>
                <p:cNvGrpSpPr/>
                <p:nvPr/>
              </p:nvGrpSpPr>
              <p:grpSpPr>
                <a:xfrm>
                  <a:off x="3059832" y="1268760"/>
                  <a:ext cx="1512168" cy="3228166"/>
                  <a:chOff x="3059832" y="1268760"/>
                  <a:chExt cx="1512168" cy="3228166"/>
                </a:xfrm>
              </p:grpSpPr>
              <p:sp>
                <p:nvSpPr>
                  <p:cNvPr id="102" name="Rettangolo 101"/>
                  <p:cNvSpPr/>
                  <p:nvPr/>
                </p:nvSpPr>
                <p:spPr>
                  <a:xfrm>
                    <a:off x="3059832" y="3789040"/>
                    <a:ext cx="1368152" cy="57606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103" name="Rettangolo 102"/>
                  <p:cNvSpPr/>
                  <p:nvPr/>
                </p:nvSpPr>
                <p:spPr>
                  <a:xfrm>
                    <a:off x="3059832" y="3068960"/>
                    <a:ext cx="1368152" cy="72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104" name="Rettangolo 103"/>
                  <p:cNvSpPr/>
                  <p:nvPr/>
                </p:nvSpPr>
                <p:spPr>
                  <a:xfrm>
                    <a:off x="3059832" y="1268760"/>
                    <a:ext cx="1368152" cy="46512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105" name="CasellaDiTesto 104"/>
                  <p:cNvSpPr txBox="1"/>
                  <p:nvPr/>
                </p:nvSpPr>
                <p:spPr>
                  <a:xfrm>
                    <a:off x="3059832" y="1325960"/>
                    <a:ext cx="151216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900" b="1" dirty="0" smtClean="0"/>
                      <a:t>TUMORI MESENCHIMALI</a:t>
                    </a:r>
                    <a:endParaRPr lang="it-IT" sz="900" b="1" dirty="0"/>
                  </a:p>
                </p:txBody>
              </p:sp>
              <p:sp>
                <p:nvSpPr>
                  <p:cNvPr id="106" name="Rettangolo 105"/>
                  <p:cNvSpPr/>
                  <p:nvPr/>
                </p:nvSpPr>
                <p:spPr>
                  <a:xfrm>
                    <a:off x="3059832" y="1556792"/>
                    <a:ext cx="1368152" cy="18002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107" name="CasellaDiTesto 106"/>
                  <p:cNvSpPr txBox="1"/>
                  <p:nvPr/>
                </p:nvSpPr>
                <p:spPr>
                  <a:xfrm>
                    <a:off x="3059832" y="1490008"/>
                    <a:ext cx="1440160" cy="206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it-IT" sz="800" b="1" dirty="0" smtClean="0"/>
                  </a:p>
                  <a:p>
                    <a:r>
                      <a:rPr lang="it-IT" sz="800" b="1" dirty="0" smtClean="0"/>
                      <a:t>STAFF MEDICO</a:t>
                    </a:r>
                  </a:p>
                  <a:p>
                    <a:endParaRPr lang="it-IT" sz="800" b="1" dirty="0" smtClean="0"/>
                  </a:p>
                  <a:p>
                    <a:r>
                      <a:rPr lang="it-IT" sz="800" b="1" dirty="0" smtClean="0"/>
                      <a:t>Paolo Casali</a:t>
                    </a:r>
                  </a:p>
                  <a:p>
                    <a:r>
                      <a:rPr lang="it-IT" sz="800" b="1" dirty="0" smtClean="0"/>
                      <a:t> (S.C. Oncologia Medica  Tumori mesenchimali dell’adulto)</a:t>
                    </a:r>
                  </a:p>
                  <a:p>
                    <a:r>
                      <a:rPr lang="it-IT" sz="800" dirty="0" smtClean="0"/>
                      <a:t>Bertulli  Rossella</a:t>
                    </a:r>
                  </a:p>
                  <a:p>
                    <a:r>
                      <a:rPr lang="it-IT" sz="800" dirty="0" smtClean="0"/>
                      <a:t>Palassini Elena</a:t>
                    </a:r>
                  </a:p>
                  <a:p>
                    <a:r>
                      <a:rPr lang="it-IT" sz="800" dirty="0" smtClean="0"/>
                      <a:t>Stacchiotti  Silvia</a:t>
                    </a:r>
                  </a:p>
                  <a:p>
                    <a:r>
                      <a:rPr lang="it-IT" sz="800" dirty="0" smtClean="0"/>
                      <a:t>Colia  Vittoria</a:t>
                    </a:r>
                  </a:p>
                  <a:p>
                    <a:r>
                      <a:rPr lang="it-IT" sz="800" dirty="0" smtClean="0"/>
                      <a:t>Frezza  Anna Maria</a:t>
                    </a:r>
                  </a:p>
                  <a:p>
                    <a:r>
                      <a:rPr lang="it-IT" sz="800" dirty="0" smtClean="0"/>
                      <a:t>Fumagalli Elena</a:t>
                    </a:r>
                  </a:p>
                  <a:p>
                    <a:r>
                      <a:rPr lang="it-IT" sz="800" dirty="0" smtClean="0"/>
                      <a:t>Sanfilippo Giovanna Roberta</a:t>
                    </a:r>
                  </a:p>
                  <a:p>
                    <a:endParaRPr lang="it-IT" sz="800" dirty="0" smtClean="0"/>
                  </a:p>
                  <a:p>
                    <a:endParaRPr lang="it-IT" sz="800" b="1" dirty="0" smtClean="0"/>
                  </a:p>
                </p:txBody>
              </p:sp>
              <p:sp>
                <p:nvSpPr>
                  <p:cNvPr id="108" name="CasellaDiTesto 107"/>
                  <p:cNvSpPr txBox="1"/>
                  <p:nvPr/>
                </p:nvSpPr>
                <p:spPr>
                  <a:xfrm>
                    <a:off x="3059832" y="3348281"/>
                    <a:ext cx="125963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INFERMIERE DI RICERCA</a:t>
                    </a:r>
                  </a:p>
                  <a:p>
                    <a:r>
                      <a:rPr lang="it-IT" sz="800" dirty="0" smtClean="0"/>
                      <a:t>Serena Scrudato</a:t>
                    </a:r>
                  </a:p>
                  <a:p>
                    <a:r>
                      <a:rPr lang="it-IT" sz="800" dirty="0" smtClean="0"/>
                      <a:t>Giulia Saba</a:t>
                    </a:r>
                  </a:p>
                  <a:p>
                    <a:endParaRPr lang="it-IT" sz="800" b="1" dirty="0" smtClean="0"/>
                  </a:p>
                  <a:p>
                    <a:endParaRPr lang="it-IT" sz="800" dirty="0"/>
                  </a:p>
                </p:txBody>
              </p:sp>
              <p:sp>
                <p:nvSpPr>
                  <p:cNvPr id="109" name="CasellaDiTesto 108"/>
                  <p:cNvSpPr txBox="1"/>
                  <p:nvPr/>
                </p:nvSpPr>
                <p:spPr>
                  <a:xfrm>
                    <a:off x="3059832" y="3789040"/>
                    <a:ext cx="144016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DM</a:t>
                    </a:r>
                  </a:p>
                  <a:p>
                    <a:r>
                      <a:rPr lang="it-IT" sz="800" dirty="0" smtClean="0"/>
                      <a:t>Federica Favales</a:t>
                    </a:r>
                  </a:p>
                  <a:p>
                    <a:r>
                      <a:rPr lang="it-IT" sz="800" dirty="0" smtClean="0"/>
                      <a:t>Paola Pistillo</a:t>
                    </a:r>
                  </a:p>
                  <a:p>
                    <a:r>
                      <a:rPr lang="it-IT" sz="800" dirty="0" smtClean="0"/>
                      <a:t>Villa Chiara</a:t>
                    </a:r>
                  </a:p>
                  <a:p>
                    <a:endParaRPr lang="it-IT" sz="800" dirty="0"/>
                  </a:p>
                </p:txBody>
              </p:sp>
            </p:grpSp>
            <p:sp>
              <p:nvSpPr>
                <p:cNvPr id="122" name="CasellaDiTesto 121"/>
                <p:cNvSpPr txBox="1"/>
                <p:nvPr/>
              </p:nvSpPr>
              <p:spPr>
                <a:xfrm>
                  <a:off x="2995404" y="4301220"/>
                  <a:ext cx="1193817" cy="703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BIOLOGHE</a:t>
                  </a:r>
                </a:p>
                <a:p>
                  <a:r>
                    <a:rPr lang="it-IT" sz="800" dirty="0" smtClean="0"/>
                    <a:t>Antonia Martinetti  </a:t>
                  </a:r>
                </a:p>
                <a:p>
                  <a:r>
                    <a:rPr lang="it-IT" sz="800" dirty="0" smtClean="0"/>
                    <a:t>Elisa Sottotetti</a:t>
                  </a:r>
                </a:p>
                <a:p>
                  <a:r>
                    <a:rPr lang="it-IT" sz="800" dirty="0" smtClean="0"/>
                    <a:t>Roberta Mennitto</a:t>
                  </a:r>
                </a:p>
                <a:p>
                  <a:endParaRPr lang="it-IT" sz="800" b="1" dirty="0" smtClean="0"/>
                </a:p>
                <a:p>
                  <a:endParaRPr lang="it-IT" sz="800" b="1" dirty="0" smtClean="0"/>
                </a:p>
              </p:txBody>
            </p:sp>
            <p:sp>
              <p:nvSpPr>
                <p:cNvPr id="124" name="Rettangolo 123"/>
                <p:cNvSpPr/>
                <p:nvPr/>
              </p:nvSpPr>
              <p:spPr>
                <a:xfrm>
                  <a:off x="3059832" y="4365104"/>
                  <a:ext cx="1368152" cy="100811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27" name="CasellaDiTesto 126"/>
                <p:cNvSpPr txBox="1"/>
                <p:nvPr/>
              </p:nvSpPr>
              <p:spPr>
                <a:xfrm>
                  <a:off x="3131840" y="4419109"/>
                  <a:ext cx="122413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PERSONALE DEDICATO ALLA GESTIONE DEI CAMPIONI BIOLOGICI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dirty="0" smtClean="0"/>
                    <a:t>Antonia Martinetti  </a:t>
                  </a:r>
                </a:p>
                <a:p>
                  <a:r>
                    <a:rPr lang="it-IT" sz="800" dirty="0" smtClean="0"/>
                    <a:t>Elisa Sottotetti</a:t>
                  </a:r>
                </a:p>
                <a:p>
                  <a:r>
                    <a:rPr lang="it-IT" sz="800" dirty="0" smtClean="0"/>
                    <a:t>Roberta Mennitto</a:t>
                  </a:r>
                </a:p>
              </p:txBody>
            </p:sp>
          </p:grpSp>
          <p:sp>
            <p:nvSpPr>
              <p:cNvPr id="123" name="Rettangolo 122"/>
              <p:cNvSpPr/>
              <p:nvPr/>
            </p:nvSpPr>
            <p:spPr>
              <a:xfrm>
                <a:off x="3059832" y="5301208"/>
                <a:ext cx="1368152" cy="3198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25" name="CasellaDiTesto 124"/>
              <p:cNvSpPr txBox="1"/>
              <p:nvPr/>
            </p:nvSpPr>
            <p:spPr>
              <a:xfrm>
                <a:off x="3131840" y="5301208"/>
                <a:ext cx="1259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FARMACOLOGO </a:t>
                </a:r>
              </a:p>
              <a:p>
                <a:r>
                  <a:rPr lang="it-IT" sz="800" dirty="0" smtClean="0"/>
                  <a:t>dr Maurizio D’ Incalci </a:t>
                </a:r>
                <a:endParaRPr lang="it-IT" sz="800" b="1" dirty="0" smtClean="0"/>
              </a:p>
            </p:txBody>
          </p:sp>
        </p:grpSp>
        <p:grpSp>
          <p:nvGrpSpPr>
            <p:cNvPr id="25" name="Gruppo 141"/>
            <p:cNvGrpSpPr/>
            <p:nvPr/>
          </p:nvGrpSpPr>
          <p:grpSpPr>
            <a:xfrm>
              <a:off x="4499992" y="1124744"/>
              <a:ext cx="4464496" cy="5235098"/>
              <a:chOff x="4499992" y="1196752"/>
              <a:chExt cx="4464496" cy="5235098"/>
            </a:xfrm>
          </p:grpSpPr>
          <p:grpSp>
            <p:nvGrpSpPr>
              <p:cNvPr id="30" name="Gruppo 100"/>
              <p:cNvGrpSpPr/>
              <p:nvPr/>
            </p:nvGrpSpPr>
            <p:grpSpPr>
              <a:xfrm>
                <a:off x="5940152" y="1196752"/>
                <a:ext cx="1800200" cy="4896544"/>
                <a:chOff x="5940152" y="1268760"/>
                <a:chExt cx="1800200" cy="4896544"/>
              </a:xfrm>
            </p:grpSpPr>
            <p:sp>
              <p:nvSpPr>
                <p:cNvPr id="130" name="Rettangolo 129"/>
                <p:cNvSpPr/>
                <p:nvPr/>
              </p:nvSpPr>
              <p:spPr>
                <a:xfrm>
                  <a:off x="5940152" y="5157192"/>
                  <a:ext cx="1368152" cy="100811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latin typeface="Berlin Sans FB Demi" pitchFamily="34" charset="0"/>
                  </a:endParaRPr>
                </a:p>
              </p:txBody>
            </p:sp>
            <p:grpSp>
              <p:nvGrpSpPr>
                <p:cNvPr id="31" name="Gruppo 52"/>
                <p:cNvGrpSpPr/>
                <p:nvPr/>
              </p:nvGrpSpPr>
              <p:grpSpPr>
                <a:xfrm>
                  <a:off x="5940152" y="1268760"/>
                  <a:ext cx="1800200" cy="4011543"/>
                  <a:chOff x="1547664" y="1412776"/>
                  <a:chExt cx="1800200" cy="4011543"/>
                </a:xfrm>
              </p:grpSpPr>
              <p:sp>
                <p:nvSpPr>
                  <p:cNvPr id="44" name="Rettangolo 43"/>
                  <p:cNvSpPr/>
                  <p:nvPr/>
                </p:nvSpPr>
                <p:spPr>
                  <a:xfrm>
                    <a:off x="1547664" y="4653136"/>
                    <a:ext cx="1368152" cy="64807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42" name="Rettangolo 41"/>
                  <p:cNvSpPr/>
                  <p:nvPr/>
                </p:nvSpPr>
                <p:spPr>
                  <a:xfrm>
                    <a:off x="1547664" y="4293096"/>
                    <a:ext cx="1368152" cy="43204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26" name="Rettangolo 25"/>
                  <p:cNvSpPr/>
                  <p:nvPr/>
                </p:nvSpPr>
                <p:spPr>
                  <a:xfrm>
                    <a:off x="1547664" y="1412776"/>
                    <a:ext cx="1368152" cy="786891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27" name="CasellaDiTesto 26"/>
                  <p:cNvSpPr txBox="1"/>
                  <p:nvPr/>
                </p:nvSpPr>
                <p:spPr>
                  <a:xfrm>
                    <a:off x="1835696" y="1484784"/>
                    <a:ext cx="151216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900" b="1" dirty="0" smtClean="0"/>
                      <a:t>PEDIATRIA</a:t>
                    </a:r>
                    <a:endParaRPr lang="it-IT" sz="900" b="1" dirty="0"/>
                  </a:p>
                </p:txBody>
              </p:sp>
              <p:sp>
                <p:nvSpPr>
                  <p:cNvPr id="28" name="Rettangolo 27"/>
                  <p:cNvSpPr/>
                  <p:nvPr/>
                </p:nvSpPr>
                <p:spPr>
                  <a:xfrm>
                    <a:off x="1547664" y="1700810"/>
                    <a:ext cx="1368152" cy="25922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29" name="CasellaDiTesto 28"/>
                  <p:cNvSpPr txBox="1"/>
                  <p:nvPr/>
                </p:nvSpPr>
                <p:spPr>
                  <a:xfrm>
                    <a:off x="1547664" y="1700809"/>
                    <a:ext cx="1368152" cy="27392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STAFF MEDICO</a:t>
                    </a:r>
                  </a:p>
                  <a:p>
                    <a:endParaRPr lang="it-IT" sz="800" b="1" dirty="0" smtClean="0"/>
                  </a:p>
                  <a:p>
                    <a:r>
                      <a:rPr lang="it-IT" sz="800" b="1" dirty="0" smtClean="0"/>
                      <a:t>Maura Massimino</a:t>
                    </a:r>
                  </a:p>
                  <a:p>
                    <a:r>
                      <a:rPr lang="it-IT" sz="800" b="1" dirty="0" smtClean="0"/>
                      <a:t> (Direttore S.C. Pediatria Oncologica)</a:t>
                    </a:r>
                  </a:p>
                  <a:p>
                    <a:endParaRPr lang="it-IT" sz="800" b="1" dirty="0"/>
                  </a:p>
                  <a:p>
                    <a:r>
                      <a:rPr lang="it-IT" sz="800" dirty="0"/>
                      <a:t>Michela Casanova</a:t>
                    </a:r>
                  </a:p>
                  <a:p>
                    <a:r>
                      <a:rPr lang="it-IT" sz="800" dirty="0" smtClean="0"/>
                      <a:t>Roberto </a:t>
                    </a:r>
                    <a:r>
                      <a:rPr lang="it-IT" sz="800" dirty="0"/>
                      <a:t>Luksch </a:t>
                    </a:r>
                  </a:p>
                  <a:p>
                    <a:r>
                      <a:rPr lang="it-IT" sz="800" dirty="0"/>
                      <a:t>Monica Terenziani</a:t>
                    </a:r>
                  </a:p>
                  <a:p>
                    <a:r>
                      <a:rPr lang="it-IT" sz="800" dirty="0"/>
                      <a:t>Andrea Ferrari</a:t>
                    </a:r>
                  </a:p>
                  <a:p>
                    <a:r>
                      <a:rPr lang="it-IT" sz="800" dirty="0"/>
                      <a:t>Filippo Spreafico</a:t>
                    </a:r>
                  </a:p>
                  <a:p>
                    <a:r>
                      <a:rPr lang="it-IT" sz="800" dirty="0"/>
                      <a:t>Cristina Meazza</a:t>
                    </a:r>
                  </a:p>
                  <a:p>
                    <a:r>
                      <a:rPr lang="it-IT" sz="800" dirty="0"/>
                      <a:t>Marta Podda</a:t>
                    </a:r>
                  </a:p>
                  <a:p>
                    <a:r>
                      <a:rPr lang="it-IT" sz="800" dirty="0"/>
                      <a:t>Stefano Chiaravalli</a:t>
                    </a:r>
                  </a:p>
                  <a:p>
                    <a:r>
                      <a:rPr lang="it-IT" sz="800" dirty="0"/>
                      <a:t>Nadia Puma</a:t>
                    </a:r>
                  </a:p>
                  <a:p>
                    <a:r>
                      <a:rPr lang="it-IT" sz="800" dirty="0"/>
                      <a:t>Veronica Biassoni</a:t>
                    </a:r>
                  </a:p>
                  <a:p>
                    <a:r>
                      <a:rPr lang="it-IT" sz="800" dirty="0"/>
                      <a:t>Elisabetta </a:t>
                    </a:r>
                    <a:r>
                      <a:rPr lang="it-IT" sz="800" dirty="0" smtClean="0"/>
                      <a:t>Schiavetto</a:t>
                    </a:r>
                    <a:endParaRPr lang="it-IT" sz="800" dirty="0"/>
                  </a:p>
                  <a:p>
                    <a:r>
                      <a:rPr lang="it-IT" sz="800" dirty="0"/>
                      <a:t>Serena Catania</a:t>
                    </a:r>
                  </a:p>
                  <a:p>
                    <a:r>
                      <a:rPr lang="it-IT" sz="800" dirty="0"/>
                      <a:t>Luca Bergamaschi</a:t>
                    </a:r>
                    <a:endParaRPr lang="it-IT" sz="800" b="1" dirty="0" smtClean="0"/>
                  </a:p>
                  <a:p>
                    <a:endParaRPr lang="it-IT" sz="1000" b="1" dirty="0" smtClean="0"/>
                  </a:p>
                  <a:p>
                    <a:r>
                      <a:rPr lang="it-IT" sz="1000" dirty="0"/>
                      <a:t> </a:t>
                    </a:r>
                  </a:p>
                </p:txBody>
              </p:sp>
              <p:sp>
                <p:nvSpPr>
                  <p:cNvPr id="41" name="CasellaDiTesto 40"/>
                  <p:cNvSpPr txBox="1"/>
                  <p:nvPr/>
                </p:nvSpPr>
                <p:spPr>
                  <a:xfrm>
                    <a:off x="1547664" y="4293097"/>
                    <a:ext cx="129614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INFERMIERE DI RICERCA</a:t>
                    </a:r>
                  </a:p>
                  <a:p>
                    <a:r>
                      <a:rPr lang="it-IT" sz="800" dirty="0" smtClean="0"/>
                      <a:t>Ilaria Lo Russo </a:t>
                    </a:r>
                  </a:p>
                  <a:p>
                    <a:r>
                      <a:rPr lang="it-IT" sz="800" dirty="0" smtClean="0"/>
                      <a:t>Giulia Saba</a:t>
                    </a:r>
                  </a:p>
                  <a:p>
                    <a:endParaRPr lang="it-IT" sz="800" dirty="0"/>
                  </a:p>
                </p:txBody>
              </p:sp>
              <p:sp>
                <p:nvSpPr>
                  <p:cNvPr id="43" name="CasellaDiTesto 42"/>
                  <p:cNvSpPr txBox="1"/>
                  <p:nvPr/>
                </p:nvSpPr>
                <p:spPr>
                  <a:xfrm>
                    <a:off x="1547664" y="4716433"/>
                    <a:ext cx="129614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DM</a:t>
                    </a:r>
                  </a:p>
                  <a:p>
                    <a:r>
                      <a:rPr lang="it-IT" sz="800" dirty="0" smtClean="0"/>
                      <a:t>Elena Barzanò</a:t>
                    </a:r>
                  </a:p>
                  <a:p>
                    <a:r>
                      <a:rPr lang="it-IT" sz="800" dirty="0" smtClean="0"/>
                      <a:t>Luna Boschetti</a:t>
                    </a:r>
                  </a:p>
                  <a:p>
                    <a:r>
                      <a:rPr lang="it-IT" sz="800" dirty="0" smtClean="0"/>
                      <a:t>Eleonora </a:t>
                    </a:r>
                    <a:r>
                      <a:rPr lang="it-IT" sz="800" dirty="0" err="1" smtClean="0"/>
                      <a:t>Bocuto</a:t>
                    </a:r>
                    <a:endParaRPr lang="it-IT" sz="800" dirty="0" smtClean="0"/>
                  </a:p>
                  <a:p>
                    <a:endParaRPr lang="it-IT" sz="800" dirty="0"/>
                  </a:p>
                </p:txBody>
              </p:sp>
            </p:grpSp>
            <p:sp>
              <p:nvSpPr>
                <p:cNvPr id="129" name="CasellaDiTesto 128"/>
                <p:cNvSpPr txBox="1"/>
                <p:nvPr/>
              </p:nvSpPr>
              <p:spPr>
                <a:xfrm>
                  <a:off x="5940152" y="5157192"/>
                  <a:ext cx="122413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PERSONALE DEDICATO ALLA GESTIONE DEI CAMPIONI BIOLOGICI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dirty="0" smtClean="0"/>
                    <a:t>Antonia Martinetti  </a:t>
                  </a:r>
                </a:p>
                <a:p>
                  <a:r>
                    <a:rPr lang="it-IT" sz="800" dirty="0" smtClean="0"/>
                    <a:t>Elisa Sottotetti</a:t>
                  </a:r>
                </a:p>
                <a:p>
                  <a:r>
                    <a:rPr lang="it-IT" sz="800" dirty="0" smtClean="0"/>
                    <a:t>Roberta Mennitto</a:t>
                  </a:r>
                </a:p>
              </p:txBody>
            </p:sp>
          </p:grpSp>
          <p:grpSp>
            <p:nvGrpSpPr>
              <p:cNvPr id="2048" name="Gruppo 110"/>
              <p:cNvGrpSpPr/>
              <p:nvPr/>
            </p:nvGrpSpPr>
            <p:grpSpPr>
              <a:xfrm>
                <a:off x="4499992" y="1196752"/>
                <a:ext cx="1800200" cy="4464496"/>
                <a:chOff x="4499992" y="1268760"/>
                <a:chExt cx="1800200" cy="4464496"/>
              </a:xfrm>
            </p:grpSpPr>
            <p:sp>
              <p:nvSpPr>
                <p:cNvPr id="132" name="Rettangolo 131"/>
                <p:cNvSpPr/>
                <p:nvPr/>
              </p:nvSpPr>
              <p:spPr>
                <a:xfrm>
                  <a:off x="4499992" y="4725144"/>
                  <a:ext cx="1368152" cy="100811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2050" name="Gruppo 47"/>
                <p:cNvGrpSpPr/>
                <p:nvPr/>
              </p:nvGrpSpPr>
              <p:grpSpPr>
                <a:xfrm>
                  <a:off x="4499992" y="1268760"/>
                  <a:ext cx="1800200" cy="3600400"/>
                  <a:chOff x="1763688" y="1628800"/>
                  <a:chExt cx="1800200" cy="3600400"/>
                </a:xfrm>
              </p:grpSpPr>
              <p:sp>
                <p:nvSpPr>
                  <p:cNvPr id="20" name="Rettangolo 19"/>
                  <p:cNvSpPr/>
                  <p:nvPr/>
                </p:nvSpPr>
                <p:spPr>
                  <a:xfrm>
                    <a:off x="1763688" y="1628800"/>
                    <a:ext cx="1368152" cy="64049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21" name="CasellaDiTesto 20"/>
                  <p:cNvSpPr txBox="1"/>
                  <p:nvPr/>
                </p:nvSpPr>
                <p:spPr>
                  <a:xfrm>
                    <a:off x="2051720" y="1700808"/>
                    <a:ext cx="151216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900" b="1" dirty="0" smtClean="0"/>
                      <a:t>EMATOLOGIA</a:t>
                    </a:r>
                    <a:endParaRPr lang="it-IT" sz="900" b="1" dirty="0"/>
                  </a:p>
                </p:txBody>
              </p:sp>
              <p:sp>
                <p:nvSpPr>
                  <p:cNvPr id="22" name="Rettangolo 21"/>
                  <p:cNvSpPr/>
                  <p:nvPr/>
                </p:nvSpPr>
                <p:spPr>
                  <a:xfrm>
                    <a:off x="1763688" y="1916832"/>
                    <a:ext cx="1368152" cy="20882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23" name="CasellaDiTesto 22"/>
                  <p:cNvSpPr txBox="1"/>
                  <p:nvPr/>
                </p:nvSpPr>
                <p:spPr>
                  <a:xfrm>
                    <a:off x="1763688" y="1916832"/>
                    <a:ext cx="1296144" cy="206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STAFF MEDICO</a:t>
                    </a:r>
                  </a:p>
                  <a:p>
                    <a:endParaRPr lang="it-IT" sz="800" b="1" dirty="0" smtClean="0"/>
                  </a:p>
                  <a:p>
                    <a:r>
                      <a:rPr lang="it-IT" sz="800" b="1" dirty="0" smtClean="0"/>
                      <a:t>Paolo Corradini (Direttore S.C. Ematologia)</a:t>
                    </a:r>
                  </a:p>
                  <a:p>
                    <a:endParaRPr lang="it-IT" sz="800" b="1" dirty="0" smtClean="0"/>
                  </a:p>
                  <a:p>
                    <a:r>
                      <a:rPr lang="it-IT" sz="800" dirty="0"/>
                      <a:t> Vittorio Montefusco</a:t>
                    </a:r>
                  </a:p>
                  <a:p>
                    <a:r>
                      <a:rPr lang="it-IT" sz="800" dirty="0" smtClean="0"/>
                      <a:t>Francesco Spina</a:t>
                    </a:r>
                    <a:endParaRPr lang="it-IT" sz="800" dirty="0"/>
                  </a:p>
                  <a:p>
                    <a:r>
                      <a:rPr lang="it-IT" sz="800" dirty="0"/>
                      <a:t>Anna Dodero </a:t>
                    </a:r>
                  </a:p>
                  <a:p>
                    <a:r>
                      <a:rPr lang="it-IT" sz="800" dirty="0"/>
                      <a:t>Lucia </a:t>
                    </a:r>
                    <a:r>
                      <a:rPr lang="it-IT" sz="800" dirty="0" smtClean="0"/>
                      <a:t>Farina </a:t>
                    </a:r>
                    <a:endParaRPr lang="it-IT" sz="800" dirty="0"/>
                  </a:p>
                  <a:p>
                    <a:r>
                      <a:rPr lang="it-IT" sz="800" dirty="0"/>
                      <a:t>Bolli </a:t>
                    </a:r>
                    <a:r>
                      <a:rPr lang="it-IT" sz="800" dirty="0" smtClean="0"/>
                      <a:t>Niccolo'</a:t>
                    </a:r>
                    <a:endParaRPr lang="it-IT" sz="800" dirty="0"/>
                  </a:p>
                  <a:p>
                    <a:r>
                      <a:rPr lang="it-IT" sz="800" dirty="0"/>
                      <a:t>Giulia Perrone</a:t>
                    </a:r>
                  </a:p>
                  <a:p>
                    <a:r>
                      <a:rPr lang="it-IT" sz="800" dirty="0"/>
                      <a:t>Guidetti Anna</a:t>
                    </a:r>
                  </a:p>
                  <a:p>
                    <a:r>
                      <a:rPr lang="it-IT" sz="800" dirty="0"/>
                      <a:t>Devizzi Liliana </a:t>
                    </a:r>
                  </a:p>
                  <a:p>
                    <a:r>
                      <a:rPr lang="it-IT" sz="800" dirty="0"/>
                      <a:t>Simonetta Viviani </a:t>
                    </a:r>
                  </a:p>
                  <a:p>
                    <a:r>
                      <a:rPr lang="it-IT" sz="800" dirty="0"/>
                      <a:t>Matteucci </a:t>
                    </a:r>
                    <a:r>
                      <a:rPr lang="it-IT" sz="800" dirty="0" smtClean="0"/>
                      <a:t>Paola</a:t>
                    </a:r>
                    <a:endParaRPr lang="it-IT" sz="800" dirty="0"/>
                  </a:p>
                  <a:p>
                    <a:r>
                      <a:rPr lang="it-IT" sz="800" dirty="0"/>
                      <a:t>Mussetti Alberto </a:t>
                    </a:r>
                  </a:p>
                </p:txBody>
              </p:sp>
              <p:sp>
                <p:nvSpPr>
                  <p:cNvPr id="36" name="Rettangolo 35"/>
                  <p:cNvSpPr/>
                  <p:nvPr/>
                </p:nvSpPr>
                <p:spPr>
                  <a:xfrm>
                    <a:off x="1763688" y="4005064"/>
                    <a:ext cx="1368152" cy="5040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38" name="Rettangolo 37"/>
                  <p:cNvSpPr/>
                  <p:nvPr/>
                </p:nvSpPr>
                <p:spPr>
                  <a:xfrm>
                    <a:off x="1763688" y="4437112"/>
                    <a:ext cx="1368152" cy="64807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39" name="CasellaDiTesto 38"/>
                  <p:cNvSpPr txBox="1"/>
                  <p:nvPr/>
                </p:nvSpPr>
                <p:spPr>
                  <a:xfrm>
                    <a:off x="1763688" y="4521314"/>
                    <a:ext cx="129614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DM</a:t>
                    </a:r>
                  </a:p>
                  <a:p>
                    <a:r>
                      <a:rPr lang="it-IT" sz="800" dirty="0" smtClean="0"/>
                      <a:t>Debora Degl’ innocenti</a:t>
                    </a:r>
                  </a:p>
                  <a:p>
                    <a:r>
                      <a:rPr lang="it-IT" sz="800" dirty="0" smtClean="0"/>
                      <a:t>Anisa Bermema</a:t>
                    </a:r>
                  </a:p>
                  <a:p>
                    <a:r>
                      <a:rPr lang="it-IT" sz="800" dirty="0" smtClean="0"/>
                      <a:t>Tomaiuolo Daniela</a:t>
                    </a:r>
                  </a:p>
                  <a:p>
                    <a:endParaRPr lang="it-IT" sz="800" dirty="0"/>
                  </a:p>
                </p:txBody>
              </p:sp>
              <p:sp>
                <p:nvSpPr>
                  <p:cNvPr id="40" name="CasellaDiTesto 39"/>
                  <p:cNvSpPr txBox="1"/>
                  <p:nvPr/>
                </p:nvSpPr>
                <p:spPr>
                  <a:xfrm>
                    <a:off x="1763688" y="4005064"/>
                    <a:ext cx="129614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800" b="1" dirty="0" smtClean="0"/>
                      <a:t>INFERMIERE DI RICERCA</a:t>
                    </a:r>
                  </a:p>
                  <a:p>
                    <a:r>
                      <a:rPr lang="it-IT" sz="800" dirty="0" smtClean="0"/>
                      <a:t>Ilaria Lo Russo </a:t>
                    </a:r>
                  </a:p>
                  <a:p>
                    <a:r>
                      <a:rPr lang="it-IT" sz="800" dirty="0" smtClean="0"/>
                      <a:t>Giulia Saba</a:t>
                    </a:r>
                  </a:p>
                  <a:p>
                    <a:endParaRPr lang="it-IT" sz="800" dirty="0"/>
                  </a:p>
                </p:txBody>
              </p:sp>
            </p:grpSp>
            <p:sp>
              <p:nvSpPr>
                <p:cNvPr id="131" name="CasellaDiTesto 130"/>
                <p:cNvSpPr txBox="1"/>
                <p:nvPr/>
              </p:nvSpPr>
              <p:spPr>
                <a:xfrm>
                  <a:off x="4499992" y="4725144"/>
                  <a:ext cx="122413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 smtClean="0"/>
                    <a:t>PERSONALE DEDICATO ALLA GESTIONE DEI CAMPIONI BIOLOGICI</a:t>
                  </a:r>
                </a:p>
                <a:p>
                  <a:endParaRPr lang="it-IT" sz="800" b="1" dirty="0" smtClean="0"/>
                </a:p>
                <a:p>
                  <a:r>
                    <a:rPr lang="it-IT" sz="800" dirty="0" smtClean="0"/>
                    <a:t>Cristiana Carniti</a:t>
                  </a:r>
                </a:p>
                <a:p>
                  <a:r>
                    <a:rPr lang="it-IT" sz="800" dirty="0" smtClean="0"/>
                    <a:t>Anisa  Bermema</a:t>
                  </a:r>
                </a:p>
                <a:p>
                  <a:endParaRPr lang="it-IT" sz="800" dirty="0" smtClean="0"/>
                </a:p>
              </p:txBody>
            </p:sp>
          </p:grpSp>
          <p:sp>
            <p:nvSpPr>
              <p:cNvPr id="126" name="Rettangolo 125"/>
              <p:cNvSpPr/>
              <p:nvPr/>
            </p:nvSpPr>
            <p:spPr>
              <a:xfrm>
                <a:off x="4499992" y="5661248"/>
                <a:ext cx="1368152" cy="3198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28" name="CasellaDiTesto 127"/>
              <p:cNvSpPr txBox="1"/>
              <p:nvPr/>
            </p:nvSpPr>
            <p:spPr>
              <a:xfrm>
                <a:off x="4572000" y="5661248"/>
                <a:ext cx="1259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FARMACOLOGO </a:t>
                </a:r>
              </a:p>
              <a:p>
                <a:r>
                  <a:rPr lang="it-IT" sz="800" dirty="0" smtClean="0"/>
                  <a:t>dr Maurizio D’ Incalci </a:t>
                </a:r>
                <a:endParaRPr lang="it-IT" sz="800" b="1" dirty="0" smtClean="0"/>
              </a:p>
            </p:txBody>
          </p:sp>
          <p:sp>
            <p:nvSpPr>
              <p:cNvPr id="135" name="Rettangolo 134"/>
              <p:cNvSpPr/>
              <p:nvPr/>
            </p:nvSpPr>
            <p:spPr>
              <a:xfrm>
                <a:off x="5940152" y="6093296"/>
                <a:ext cx="1368152" cy="3198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6" name="CasellaDiTesto 135"/>
              <p:cNvSpPr txBox="1"/>
              <p:nvPr/>
            </p:nvSpPr>
            <p:spPr>
              <a:xfrm>
                <a:off x="5940152" y="6093296"/>
                <a:ext cx="1259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FARMACOLOGO </a:t>
                </a:r>
              </a:p>
              <a:p>
                <a:r>
                  <a:rPr lang="it-IT" sz="800" dirty="0" smtClean="0"/>
                  <a:t>dr Maurizio D’ Incalci </a:t>
                </a:r>
                <a:endParaRPr lang="it-IT" sz="800" b="1" dirty="0" smtClean="0"/>
              </a:p>
            </p:txBody>
          </p:sp>
          <p:sp>
            <p:nvSpPr>
              <p:cNvPr id="137" name="Rettangolo 136"/>
              <p:cNvSpPr/>
              <p:nvPr/>
            </p:nvSpPr>
            <p:spPr>
              <a:xfrm>
                <a:off x="7380312" y="5445224"/>
                <a:ext cx="1584176" cy="3600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8" name="CasellaDiTesto 137"/>
              <p:cNvSpPr txBox="1"/>
              <p:nvPr/>
            </p:nvSpPr>
            <p:spPr>
              <a:xfrm>
                <a:off x="7452320" y="5445224"/>
                <a:ext cx="1259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smtClean="0"/>
                  <a:t>FARMACOLOGO </a:t>
                </a:r>
              </a:p>
              <a:p>
                <a:r>
                  <a:rPr lang="it-IT" sz="800" dirty="0" smtClean="0"/>
                  <a:t>dr Maurizio D’ Incalci </a:t>
                </a:r>
                <a:endParaRPr lang="it-IT" sz="800" b="1" dirty="0" smtClean="0"/>
              </a:p>
            </p:txBody>
          </p:sp>
        </p:grpSp>
      </p:grpSp>
      <p:sp>
        <p:nvSpPr>
          <p:cNvPr id="144" name="Rettangolo 143"/>
          <p:cNvSpPr/>
          <p:nvPr/>
        </p:nvSpPr>
        <p:spPr>
          <a:xfrm>
            <a:off x="28205" y="1124744"/>
            <a:ext cx="12314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 smtClean="0"/>
              <a:t>OM1- TUMORI SOLIDI</a:t>
            </a:r>
          </a:p>
        </p:txBody>
      </p:sp>
      <p:pic>
        <p:nvPicPr>
          <p:cNvPr id="101" name="Immagine 7" descr="logh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561975" cy="571501"/>
          </a:xfrm>
          <a:prstGeom prst="rect">
            <a:avLst/>
          </a:prstGeom>
          <a:noFill/>
        </p:spPr>
      </p:pic>
      <p:sp>
        <p:nvSpPr>
          <p:cNvPr id="110" name="Rettangolo 109"/>
          <p:cNvSpPr/>
          <p:nvPr/>
        </p:nvSpPr>
        <p:spPr>
          <a:xfrm>
            <a:off x="971600" y="11663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rial" pitchFamily="34" charset="0"/>
              </a:rPr>
              <a:t>PHASE I PROGRAM</a:t>
            </a:r>
          </a:p>
        </p:txBody>
      </p:sp>
      <p:sp>
        <p:nvSpPr>
          <p:cNvPr id="111" name="Freccia bidirezionale orizzontale 110"/>
          <p:cNvSpPr/>
          <p:nvPr/>
        </p:nvSpPr>
        <p:spPr>
          <a:xfrm>
            <a:off x="251520" y="2564904"/>
            <a:ext cx="8352928" cy="864096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CasellaDiTesto 114"/>
          <p:cNvSpPr txBox="1"/>
          <p:nvPr/>
        </p:nvSpPr>
        <p:spPr>
          <a:xfrm>
            <a:off x="4211960" y="28529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SOP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logh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61975" cy="5715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563888" y="332656"/>
            <a:ext cx="23042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/>
              <a:t>Sponsored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Trials</a:t>
            </a:r>
            <a:r>
              <a:rPr lang="it-IT" sz="2000" b="1" dirty="0" smtClean="0"/>
              <a:t> 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2699792" y="2132856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center for each structure involved in the sponsored trials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411760" y="3356992"/>
            <a:ext cx="4608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Funds available for the Structures     </a:t>
            </a:r>
          </a:p>
          <a:p>
            <a:pPr algn="ctr"/>
            <a:r>
              <a:rPr lang="en-US" sz="1600" dirty="0" smtClean="0"/>
              <a:t>          </a:t>
            </a:r>
            <a:r>
              <a:rPr lang="en-US" sz="1200" i="1" dirty="0" smtClean="0"/>
              <a:t>(e.g. Pharmacy, Radiology, Nuclear Medicine , Laboratory, etc.)</a:t>
            </a:r>
            <a:endParaRPr lang="it-IT" sz="1200" i="1" dirty="0"/>
          </a:p>
        </p:txBody>
      </p:sp>
      <p:sp>
        <p:nvSpPr>
          <p:cNvPr id="9" name="Rettangolo 8"/>
          <p:cNvSpPr/>
          <p:nvPr/>
        </p:nvSpPr>
        <p:spPr>
          <a:xfrm>
            <a:off x="539552" y="4653136"/>
            <a:ext cx="29523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Financing</a:t>
            </a:r>
            <a:r>
              <a:rPr lang="it-IT" b="1" dirty="0" smtClean="0">
                <a:solidFill>
                  <a:schemeClr val="tx1"/>
                </a:solidFill>
              </a:rPr>
              <a:t>  position </a:t>
            </a:r>
            <a:r>
              <a:rPr lang="it-IT" b="1" dirty="0" err="1" smtClean="0">
                <a:solidFill>
                  <a:schemeClr val="tx1"/>
                </a:solidFill>
              </a:rPr>
              <a:t>for</a:t>
            </a:r>
            <a:r>
              <a:rPr lang="it-IT" b="1" dirty="0" smtClean="0">
                <a:solidFill>
                  <a:schemeClr val="tx1"/>
                </a:solidFill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 smtClean="0">
                <a:solidFill>
                  <a:schemeClr val="tx1"/>
                </a:solidFill>
              </a:rPr>
              <a:t>Physicians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 smtClean="0">
                <a:solidFill>
                  <a:schemeClr val="tx1"/>
                </a:solidFill>
              </a:rPr>
              <a:t>Biologists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nurses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 Data </a:t>
            </a:r>
            <a:r>
              <a:rPr lang="it-IT" dirty="0" err="1" smtClean="0">
                <a:solidFill>
                  <a:schemeClr val="tx1"/>
                </a:solidFill>
              </a:rPr>
              <a:t>managers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 smtClean="0">
                <a:solidFill>
                  <a:schemeClr val="tx1"/>
                </a:solidFill>
              </a:rPr>
              <a:t>Administrative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personnel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43908" y="5013176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0000"/>
                </a:solidFill>
              </a:rPr>
              <a:t>Financing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for</a:t>
            </a:r>
            <a:r>
              <a:rPr lang="it-IT" dirty="0" smtClean="0">
                <a:solidFill>
                  <a:srgbClr val="000000"/>
                </a:solidFill>
              </a:rPr>
              <a:t> non-profit </a:t>
            </a:r>
            <a:r>
              <a:rPr lang="it-IT" dirty="0" err="1" smtClean="0">
                <a:solidFill>
                  <a:srgbClr val="000000"/>
                </a:solidFill>
              </a:rPr>
              <a:t>trials</a:t>
            </a:r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28184" y="5085184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0000"/>
                </a:solidFill>
              </a:rPr>
              <a:t>Support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for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scientific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activities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99415" y="3954542"/>
            <a:ext cx="3105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 smtClean="0">
                <a:solidFill>
                  <a:srgbClr val="FF0000"/>
                </a:solidFill>
              </a:rPr>
              <a:t>How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we</a:t>
            </a:r>
            <a:r>
              <a:rPr lang="it-IT" sz="1600" b="1" i="1" dirty="0" smtClean="0">
                <a:solidFill>
                  <a:srgbClr val="FF0000"/>
                </a:solidFill>
              </a:rPr>
              <a:t> can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use</a:t>
            </a:r>
            <a:r>
              <a:rPr lang="it-IT" sz="1600" b="1" i="1" dirty="0" smtClean="0">
                <a:solidFill>
                  <a:srgbClr val="FF0000"/>
                </a:solidFill>
              </a:rPr>
              <a:t> the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funds</a:t>
            </a:r>
            <a:r>
              <a:rPr lang="it-IT" sz="1600" b="1" i="1" dirty="0" smtClean="0">
                <a:solidFill>
                  <a:srgbClr val="FF0000"/>
                </a:solidFill>
              </a:rPr>
              <a:t>?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cxnSp>
        <p:nvCxnSpPr>
          <p:cNvPr id="14" name="Connettore 1 13"/>
          <p:cNvCxnSpPr>
            <a:stCxn id="5" idx="2"/>
            <a:endCxn id="6" idx="0"/>
          </p:cNvCxnSpPr>
          <p:nvPr/>
        </p:nvCxnSpPr>
        <p:spPr>
          <a:xfrm>
            <a:off x="4716016" y="76470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6" idx="2"/>
            <a:endCxn id="7" idx="0"/>
          </p:cNvCxnSpPr>
          <p:nvPr/>
        </p:nvCxnSpPr>
        <p:spPr>
          <a:xfrm>
            <a:off x="4716016" y="2708920"/>
            <a:ext cx="0" cy="6480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12" idx="2"/>
            <a:endCxn id="9" idx="0"/>
          </p:cNvCxnSpPr>
          <p:nvPr/>
        </p:nvCxnSpPr>
        <p:spPr>
          <a:xfrm rot="5400000">
            <a:off x="3203848" y="3104964"/>
            <a:ext cx="360040" cy="2736304"/>
          </a:xfrm>
          <a:prstGeom prst="bentConnector3">
            <a:avLst>
              <a:gd name="adj1" fmla="val 4477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2"/>
            <a:endCxn id="10" idx="0"/>
          </p:cNvCxnSpPr>
          <p:nvPr/>
        </p:nvCxnSpPr>
        <p:spPr>
          <a:xfrm>
            <a:off x="4752020" y="4293096"/>
            <a:ext cx="0" cy="720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>
            <a:stCxn id="12" idx="2"/>
            <a:endCxn id="11" idx="0"/>
          </p:cNvCxnSpPr>
          <p:nvPr/>
        </p:nvCxnSpPr>
        <p:spPr>
          <a:xfrm rot="16200000" flipH="1">
            <a:off x="5688124" y="3356992"/>
            <a:ext cx="792088" cy="2664296"/>
          </a:xfrm>
          <a:prstGeom prst="bentConnector3">
            <a:avLst>
              <a:gd name="adj1" fmla="val 2081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724128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/>
              <a:t>budget </a:t>
            </a:r>
            <a:r>
              <a:rPr lang="it-IT" sz="1600" i="1" dirty="0" err="1" smtClean="0"/>
              <a:t>based</a:t>
            </a:r>
            <a:r>
              <a:rPr lang="it-IT" sz="1600" i="1" dirty="0" smtClean="0"/>
              <a:t> on the </a:t>
            </a:r>
            <a:r>
              <a:rPr lang="it-IT" sz="1600" i="1" dirty="0" err="1" smtClean="0"/>
              <a:t>Institutional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fee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schedule</a:t>
            </a:r>
            <a:endParaRPr lang="it-IT" sz="1600" i="1" u="sng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83569" y="27809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err="1" smtClean="0"/>
              <a:t>withholding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of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Institutional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overhead</a:t>
            </a:r>
            <a:endParaRPr lang="it-IT" sz="1600" i="1" dirty="0"/>
          </a:p>
        </p:txBody>
      </p:sp>
      <p:cxnSp>
        <p:nvCxnSpPr>
          <p:cNvPr id="46" name="Connettore 2 45"/>
          <p:cNvCxnSpPr>
            <a:stCxn id="43" idx="3"/>
          </p:cNvCxnSpPr>
          <p:nvPr/>
        </p:nvCxnSpPr>
        <p:spPr>
          <a:xfrm>
            <a:off x="2843809" y="3073316"/>
            <a:ext cx="18360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/>
          <p:nvPr/>
        </p:nvSpPr>
        <p:spPr>
          <a:xfrm>
            <a:off x="3923928" y="980728"/>
            <a:ext cx="165618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activity</a:t>
            </a:r>
            <a:endParaRPr lang="it-IT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3275856" y="1484784"/>
            <a:ext cx="29523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reimbursements according to the Institutional budget</a:t>
            </a:r>
            <a:endParaRPr lang="it-IT" sz="1600" i="1" dirty="0"/>
          </a:p>
        </p:txBody>
      </p:sp>
      <p:cxnSp>
        <p:nvCxnSpPr>
          <p:cNvPr id="56" name="Connettore 4 55"/>
          <p:cNvCxnSpPr>
            <a:stCxn id="54" idx="1"/>
            <a:endCxn id="6" idx="1"/>
          </p:cNvCxnSpPr>
          <p:nvPr/>
        </p:nvCxnSpPr>
        <p:spPr>
          <a:xfrm rot="10800000" flipV="1">
            <a:off x="2699792" y="1736812"/>
            <a:ext cx="576064" cy="684076"/>
          </a:xfrm>
          <a:prstGeom prst="bentConnector3">
            <a:avLst>
              <a:gd name="adj1" fmla="val 139683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4 57"/>
          <p:cNvCxnSpPr>
            <a:stCxn id="54" idx="3"/>
            <a:endCxn id="6" idx="3"/>
          </p:cNvCxnSpPr>
          <p:nvPr/>
        </p:nvCxnSpPr>
        <p:spPr>
          <a:xfrm>
            <a:off x="6228184" y="1736812"/>
            <a:ext cx="504056" cy="684076"/>
          </a:xfrm>
          <a:prstGeom prst="bentConnector3">
            <a:avLst>
              <a:gd name="adj1" fmla="val 145352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9" y="1885950"/>
            <a:ext cx="5229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20" y="44623"/>
            <a:ext cx="9099092" cy="559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-18996" y="5733256"/>
            <a:ext cx="9108504" cy="741972"/>
          </a:xfrm>
          <a:prstGeom prst="rect">
            <a:avLst/>
          </a:prstGeom>
          <a:noFill/>
        </p:spPr>
        <p:txBody>
          <a:bodyPr wrap="square" lIns="64238" tIns="32118" rIns="64238" bIns="32118" rtlCol="0">
            <a:spAutoFit/>
          </a:bodyPr>
          <a:lstStyle/>
          <a:p>
            <a:pPr algn="ctr" defTabSz="410268"/>
            <a:r>
              <a:rPr lang="en-US" sz="4400" kern="0" dirty="0" smtClean="0">
                <a:solidFill>
                  <a:sysClr val="windowText" lastClr="000000"/>
                </a:solidFill>
                <a:latin typeface="Comic Sans MS"/>
                <a:cs typeface="Comic Sans MS"/>
                <a:sym typeface="Helvetica Light"/>
              </a:rPr>
              <a:t>Grazie  </a:t>
            </a:r>
            <a:endParaRPr lang="en-US" sz="4400" kern="0" dirty="0">
              <a:solidFill>
                <a:sysClr val="windowText" lastClr="000000"/>
              </a:solidFill>
              <a:latin typeface="Comic Sans MS"/>
              <a:cs typeface="Comic Sans M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807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444501"/>
            <a:ext cx="3666392" cy="348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2605454" y="4797426"/>
            <a:ext cx="6220558" cy="192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defTabSz="603250"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Established in 1928, the Fondazione IRCCS </a:t>
            </a:r>
            <a:r>
              <a:rPr lang="ja-JP" alt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Istituto</a:t>
            </a:r>
            <a:r>
              <a:rPr lang="en-US" altLang="ja-JP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Nazionale</a:t>
            </a:r>
            <a:r>
              <a:rPr lang="en-US" altLang="ja-JP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</a:t>
            </a:r>
            <a:r>
              <a:rPr lang="en-US" altLang="ja-JP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Tumori</a:t>
            </a:r>
            <a:r>
              <a:rPr lang="ja-JP" alt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Comprehensive Cancer Center</a:t>
            </a:r>
            <a:r>
              <a:rPr lang="en-GB" altLang="ja-JP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ja-JP" sz="1400" b="1" dirty="0">
                <a:latin typeface="Arial" pitchFamily="34" charset="0"/>
                <a:cs typeface="Arial" pitchFamily="34" charset="0"/>
              </a:rPr>
              <a:t>whose activities range from epidemiology to cancer diagnosis, treatment, rehabilitation and palliative care through innovative therapies and prevention strategies.  </a:t>
            </a:r>
          </a:p>
          <a:p>
            <a:pPr algn="just" defTabSz="603250">
              <a:defRPr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The Fondazione is a public Health Institute with Experimental and Clinical Units located in the same or nearby buildings favouring the continuous interactions, with Centralized Services.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9"/>
          <p:cNvGrpSpPr>
            <a:grpSpLocks noChangeAspect="1"/>
          </p:cNvGrpSpPr>
          <p:nvPr/>
        </p:nvGrpSpPr>
        <p:grpSpPr bwMode="auto">
          <a:xfrm>
            <a:off x="87923" y="6315075"/>
            <a:ext cx="2571722" cy="471488"/>
            <a:chOff x="200025" y="5956300"/>
            <a:chExt cx="3355903" cy="568325"/>
          </a:xfrm>
        </p:grpSpPr>
        <p:sp>
          <p:nvSpPr>
            <p:cNvPr id="19464" name="Rectangle 2"/>
            <p:cNvSpPr>
              <a:spLocks/>
            </p:cNvSpPr>
            <p:nvPr/>
          </p:nvSpPr>
          <p:spPr bwMode="auto">
            <a:xfrm>
              <a:off x="852489" y="6012019"/>
              <a:ext cx="2703439" cy="482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l" defTabSz="603250"/>
              <a:r>
                <a:rPr lang="en-US" sz="1300">
                  <a:solidFill>
                    <a:schemeClr val="tx1"/>
                  </a:solidFill>
                </a:rPr>
                <a:t>Fondazione IRCCS</a:t>
              </a:r>
              <a:br>
                <a:rPr lang="en-US" sz="1300">
                  <a:solidFill>
                    <a:schemeClr val="tx1"/>
                  </a:solidFill>
                </a:rPr>
              </a:br>
              <a:r>
                <a:rPr lang="ja-JP" altLang="en-US" sz="1300">
                  <a:solidFill>
                    <a:schemeClr val="tx1"/>
                  </a:solidFill>
                </a:rPr>
                <a:t>“</a:t>
              </a:r>
              <a:r>
                <a:rPr lang="en-US" altLang="ja-JP" sz="1300">
                  <a:solidFill>
                    <a:schemeClr val="tx1"/>
                  </a:solidFill>
                </a:rPr>
                <a:t>Istituto Nazionale dei Tumori</a:t>
              </a:r>
              <a:r>
                <a:rPr lang="ja-JP" altLang="en-US" sz="1300">
                  <a:solidFill>
                    <a:schemeClr val="tx1"/>
                  </a:solidFill>
                </a:rPr>
                <a:t>”</a:t>
              </a:r>
              <a:endParaRPr lang="en-US" sz="1300">
                <a:solidFill>
                  <a:schemeClr val="tx1"/>
                </a:solidFill>
              </a:endParaRPr>
            </a:p>
          </p:txBody>
        </p:sp>
        <p:pic>
          <p:nvPicPr>
            <p:cNvPr id="19465" name="Picture 8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5" y="5956300"/>
              <a:ext cx="568325" cy="568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566" y="71439"/>
            <a:ext cx="348468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0951" y="2492375"/>
            <a:ext cx="2363665" cy="236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DE BRAUD\UNIMI\SLIDE FORMAT\logo 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669" y="3109"/>
            <a:ext cx="302133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251520" y="1340768"/>
            <a:ext cx="8640960" cy="518457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Oncologia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Medica 1 : </a:t>
            </a: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Reparti di degenza</a:t>
            </a:r>
            <a:endParaRPr lang="it-IT" sz="2800" b="1" i="1" u="sng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23528" y="1916832"/>
            <a:ext cx="3528392" cy="273630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100" b="1" i="1" u="sng" dirty="0" smtClean="0"/>
              <a:t>Oncologia Medica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800" b="1" i="1" dirty="0" smtClean="0"/>
              <a:t>22 letti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medico strutturato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3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medici a contratto professionale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medici specializzandi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1 caposala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14 infermieri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6 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4067944" y="1916832"/>
            <a:ext cx="4752528" cy="273630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9600" b="1" i="1" u="sng" noProof="0" dirty="0" smtClean="0"/>
              <a:t>Immunoterapia e terapie innovative</a:t>
            </a:r>
            <a:endParaRPr lang="it-IT" sz="9600" b="1" i="1" u="sng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letti + 2 letti per emergenze</a:t>
            </a:r>
            <a:endParaRPr kumimoji="0" lang="it-IT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medici strutturati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8000" b="1" i="1" dirty="0" smtClean="0"/>
              <a:t> 1</a:t>
            </a:r>
            <a:r>
              <a:rPr kumimoji="0" lang="it-IT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medico specializzando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8000" b="1" i="1" dirty="0" smtClean="0"/>
              <a:t>1 caposala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infermieri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8000" b="1" i="1" dirty="0" smtClean="0"/>
              <a:t>5 OSS - </a:t>
            </a:r>
            <a:r>
              <a:rPr kumimoji="0" lang="it-IT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1287463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1287463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1287463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1287463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2483768" y="5229200"/>
            <a:ext cx="3960440" cy="79208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600" b="1" i="1" u="sng" dirty="0" smtClean="0"/>
              <a:t>Segreteria di reparto</a:t>
            </a:r>
            <a:endParaRPr kumimoji="0" lang="it-IT" sz="26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it-IT" sz="2000" b="1" i="1" dirty="0" smtClean="0"/>
              <a:t>segretario strutturato</a:t>
            </a: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3" descr="LogoUNIM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24" y="44624"/>
            <a:ext cx="1161788" cy="11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it-IT" sz="3200" b="1" i="1" dirty="0" smtClean="0">
                <a:latin typeface="Comic Sans MS"/>
                <a:cs typeface="Comic Sans MS"/>
              </a:rPr>
              <a:t>Divisione di Oncologia Medica 1</a:t>
            </a:r>
            <a:endParaRPr lang="it-IT" sz="3200" b="1" i="1" dirty="0">
              <a:latin typeface="Comic Sans MS"/>
              <a:cs typeface="Comic Sans M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4248472" cy="1656184"/>
          </a:xfrm>
          <a:ln w="1905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sz="2400" b="1" i="1" u="sng" dirty="0" smtClean="0">
                <a:solidFill>
                  <a:schemeClr val="tx1"/>
                </a:solidFill>
              </a:rPr>
              <a:t>Oncologia mammaria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4 stanze ambulatoriali – 28 slot settimanali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b="1" i="1" dirty="0" smtClean="0">
                <a:solidFill>
                  <a:schemeClr val="tx1"/>
                </a:solidFill>
              </a:rPr>
              <a:t> 4 medici strutturati 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b="1" i="1" dirty="0" smtClean="0">
                <a:solidFill>
                  <a:schemeClr val="tx1"/>
                </a:solidFill>
              </a:rPr>
              <a:t>2 medici a contratto professionale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b="1" i="1" dirty="0" smtClean="0">
                <a:solidFill>
                  <a:schemeClr val="tx1"/>
                </a:solidFill>
              </a:rPr>
              <a:t>5 medici specializzandi</a:t>
            </a:r>
          </a:p>
          <a:p>
            <a:endParaRPr lang="it-IT" sz="18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X:\DE BRAUD\UNIMI\SLIDE FORMAT\logo 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5" y="33133"/>
            <a:ext cx="2664297" cy="88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4716016" y="1556792"/>
            <a:ext cx="4284984" cy="165618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Oncologia </a:t>
            </a:r>
            <a:r>
              <a:rPr kumimoji="0" lang="it-IT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gastroenterologica</a:t>
            </a:r>
            <a:r>
              <a:rPr kumimoji="0" lang="it-IT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stanze ambulatoriali – 11 slot settimanali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medico strutturato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b="1" i="1" dirty="0" smtClean="0"/>
              <a:t>1 medico ricercatore</a:t>
            </a: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b="1" i="1" dirty="0" smtClean="0"/>
              <a:t> 4</a:t>
            </a:r>
            <a:r>
              <a:rPr kumimoji="0" lang="it-IT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a contratto professionale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medici specializzandi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79512" y="3429000"/>
            <a:ext cx="4248472" cy="165618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Oncologia vie biliari/pancreas/NET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stanza ambulatoriale – 9 slot settimanali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medico strutturato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3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a contratto professionale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1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medico specializzando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16016" y="3439618"/>
            <a:ext cx="4248472" cy="165618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Oncologia </a:t>
            </a:r>
            <a:r>
              <a:rPr kumimoji="0" lang="it-IT" sz="28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toraco</a:t>
            </a: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polmonare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stanze ambulatoriali – 11 slot settimanali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medici strutturati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5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a contratto professionale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4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specializzandi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AutoShape 6" descr="Risultati immagini per ribbon pancreas can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Risultati immagini per ribbon pancreas can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ribbon lung cancer"/>
          <p:cNvSpPr>
            <a:spLocks noChangeAspect="1" noChangeArrowheads="1"/>
          </p:cNvSpPr>
          <p:nvPr/>
        </p:nvSpPr>
        <p:spPr bwMode="auto">
          <a:xfrm>
            <a:off x="155575" y="-2171700"/>
            <a:ext cx="657225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79512" y="5157192"/>
            <a:ext cx="4248472" cy="165618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800" b="1" i="1" u="sng" noProof="0" dirty="0" smtClean="0"/>
              <a:t>Urologia </a:t>
            </a:r>
            <a:endParaRPr kumimoji="0" lang="it-IT" sz="28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dirty="0"/>
              <a:t>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stanze ambulatoriali – 7 slot settimanali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medici strutturati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3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medico a contratto professionale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/>
              <a:t>3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specializzandi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716016" y="5157192"/>
            <a:ext cx="4248472" cy="165618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Melanoma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stanze ambulatoriali – 9 slot settimanali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medico strutturato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3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a contratto professionale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1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medico specializzando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3" descr="LogoUNIM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24" y="44624"/>
            <a:ext cx="1161788" cy="11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DE BRAUD\UNIMI\SLIDE FORMAT\logo 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881" y="35829"/>
            <a:ext cx="302133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251520" y="3789040"/>
            <a:ext cx="8712968" cy="295232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Laboratori</a:t>
            </a:r>
            <a:endParaRPr lang="it-IT" sz="2400" b="1" i="1" u="sng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95536" y="1772816"/>
            <a:ext cx="3960440" cy="151216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800" b="1" i="1" u="sng" dirty="0" err="1" smtClean="0"/>
              <a:t>Trials</a:t>
            </a:r>
            <a:r>
              <a:rPr lang="it-IT" sz="2800" b="1" i="1" u="sng" dirty="0" smtClean="0"/>
              <a:t> Fase I</a:t>
            </a:r>
            <a:endParaRPr kumimoji="0" lang="it-IT" sz="28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stanza ambulatoriale – 8 slot settimanali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b="1" i="1" dirty="0" smtClean="0"/>
              <a:t>2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strutturati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2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 a contratto professionale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1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medico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specializzando</a:t>
            </a: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4427984" y="1772816"/>
            <a:ext cx="4536504" cy="151216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400" b="1" i="1" u="sng" dirty="0" err="1" smtClean="0"/>
              <a:t>Trials</a:t>
            </a:r>
            <a:r>
              <a:rPr lang="it-IT" sz="2400" b="1" i="1" u="sng" dirty="0" smtClean="0"/>
              <a:t> Fase II,</a:t>
            </a:r>
            <a:r>
              <a:rPr lang="it-IT" sz="2400" b="1" i="1" u="sng" dirty="0" err="1" smtClean="0"/>
              <a:t>III</a:t>
            </a:r>
            <a:endParaRPr kumimoji="0" lang="it-IT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stanza ambulatoriale – 1 slot settimanale per patologia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b="1" dirty="0" smtClean="0"/>
              <a:t> Staff di tutte le patologie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855415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855415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855415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855415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596652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596652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251520" y="1268760"/>
            <a:ext cx="8712968" cy="223224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Trials</a:t>
            </a:r>
            <a:endParaRPr lang="it-IT" sz="2400" b="1" i="1" u="sng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395536" y="4581128"/>
            <a:ext cx="4176464" cy="14401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800" b="1" i="1" u="sng" dirty="0" smtClean="0"/>
              <a:t>Laboratorio di Farmacologia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biologo strutturato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 2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biologi a contratto di collaborazione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noProof="0" dirty="0" smtClean="0"/>
              <a:t>1 biologo a contratto professionale</a:t>
            </a: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4716016" y="4581128"/>
            <a:ext cx="4248472" cy="14401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800" b="1" i="1" u="sng" dirty="0" smtClean="0"/>
              <a:t>Laboratorio di immunoterapia clinica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2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biologi a contratto di collaborazione</a:t>
            </a:r>
          </a:p>
        </p:txBody>
      </p:sp>
      <p:pic>
        <p:nvPicPr>
          <p:cNvPr id="18" name="Picture 23" descr="LogoUNIM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0"/>
            <a:ext cx="914216" cy="9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DE BRAUD\UNIMI\SLIDE FORMAT\logo 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181" y="-27384"/>
            <a:ext cx="302133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26" name="AutoShape 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07504" y="-783407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07504" y="-783407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07504" y="-783407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07504" y="-783407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07504" y="-524644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07504" y="-524644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203449" y="1340768"/>
            <a:ext cx="8712968" cy="518457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Trials</a:t>
            </a:r>
            <a:endParaRPr lang="it-IT" sz="2800" b="1" i="1" u="sng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923529" y="2060848"/>
            <a:ext cx="7344816" cy="158417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</a:t>
            </a:r>
            <a:r>
              <a:rPr kumimoji="0" lang="it-IT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Trial Center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b="1" i="1" dirty="0" smtClean="0"/>
              <a:t>1 </a:t>
            </a:r>
            <a:r>
              <a:rPr lang="it-IT" b="1" i="1" dirty="0" err="1" smtClean="0"/>
              <a:t>Coordinator</a:t>
            </a:r>
            <a:r>
              <a:rPr lang="it-IT" b="1" i="1" dirty="0" smtClean="0"/>
              <a:t> a contratto di collaborazione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b="1" i="1" dirty="0" smtClean="0"/>
              <a:t>17 Data Manager </a:t>
            </a:r>
            <a:r>
              <a:rPr kumimoji="0" lang="it-IT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contratto di collaborazione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b="1" i="1" dirty="0" smtClean="0"/>
              <a:t> 2 Data Entry </a:t>
            </a:r>
            <a:r>
              <a:rPr lang="it-IT" b="1" i="1" dirty="0" smtClean="0">
                <a:solidFill>
                  <a:prstClr val="black"/>
                </a:solidFill>
              </a:rPr>
              <a:t>a contratto di collaborazione</a:t>
            </a:r>
            <a:endParaRPr kumimoji="0" lang="it-IT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1427585" y="4293096"/>
            <a:ext cx="6264696" cy="14401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200" b="1" i="1" u="sng" dirty="0" smtClean="0"/>
              <a:t>Infermieri di Ricerca</a:t>
            </a:r>
            <a:endParaRPr kumimoji="0" lang="it-IT" sz="22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infermieri strutturati</a:t>
            </a:r>
            <a:endParaRPr lang="it-IT" sz="2000" b="1" i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4 infermieri a contratto professionale</a:t>
            </a: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3" descr="LogoUNIM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24" y="44624"/>
            <a:ext cx="1161788" cy="11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DE BRAUD\UNIMI\SLIDE FORMAT\logo 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181" y="44624"/>
            <a:ext cx="302133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26" name="AutoShape 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711399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711399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711399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711399"/>
            <a:ext cx="170497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452636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ribbon renal cancer"/>
          <p:cNvSpPr>
            <a:spLocks noChangeAspect="1" noChangeArrowheads="1"/>
          </p:cNvSpPr>
          <p:nvPr/>
        </p:nvSpPr>
        <p:spPr bwMode="auto">
          <a:xfrm>
            <a:off x="155575" y="-452636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251520" y="1412776"/>
            <a:ext cx="8712968" cy="518457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Personale amministrativo</a:t>
            </a:r>
            <a:endParaRPr lang="it-IT" sz="2800" b="1" i="1" u="sng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1331640" y="1988840"/>
            <a:ext cx="6264696" cy="115212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i="1" dirty="0" smtClean="0"/>
              <a:t>Segreteria attività ambulatoriali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3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b="1" i="1" dirty="0" smtClean="0"/>
              <a:t>segretarie a contratto di collaborazione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1403648" y="3284984"/>
            <a:ext cx="6192688" cy="158417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200" b="1" i="1" dirty="0" smtClean="0"/>
              <a:t>Segreteria di Divisione</a:t>
            </a:r>
            <a:endParaRPr kumimoji="0" lang="it-IT" sz="22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b="1" i="1" dirty="0" smtClean="0"/>
              <a:t>3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segretarie a contratto di collaborazione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403648" y="5013176"/>
            <a:ext cx="6264696" cy="14401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200" b="1" i="1" dirty="0" smtClean="0"/>
              <a:t>Segreteria studi clinici</a:t>
            </a:r>
            <a:endParaRPr kumimoji="0" lang="it-IT" sz="22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it-IT" sz="2000" b="1" i="1" dirty="0" smtClean="0"/>
              <a:t>segretaria strutturata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segretarie a contratto di collaborazione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3" descr="LogoUNIM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24" y="44624"/>
            <a:ext cx="1161788" cy="11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539552" y="260648"/>
            <a:ext cx="4572000" cy="3024336"/>
            <a:chOff x="539552" y="260648"/>
            <a:chExt cx="4572000" cy="3024336"/>
          </a:xfrm>
        </p:grpSpPr>
        <p:sp>
          <p:nvSpPr>
            <p:cNvPr id="16" name="Ovale 15"/>
            <p:cNvSpPr/>
            <p:nvPr/>
          </p:nvSpPr>
          <p:spPr>
            <a:xfrm>
              <a:off x="4283968" y="2924944"/>
              <a:ext cx="792088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539552" y="260648"/>
              <a:ext cx="4572000" cy="2910517"/>
              <a:chOff x="539552" y="620688"/>
              <a:chExt cx="4572000" cy="2910517"/>
            </a:xfrm>
          </p:grpSpPr>
          <p:graphicFrame>
            <p:nvGraphicFramePr>
              <p:cNvPr id="4" name="Grafico 3"/>
              <p:cNvGraphicFramePr/>
              <p:nvPr/>
            </p:nvGraphicFramePr>
            <p:xfrm>
              <a:off x="539552" y="620688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CasellaDiTesto 4"/>
              <p:cNvSpPr txBox="1"/>
              <p:nvPr/>
            </p:nvSpPr>
            <p:spPr>
              <a:xfrm>
                <a:off x="683568" y="3284984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2013</a:t>
                </a:r>
                <a:endParaRPr lang="it-IT" sz="1000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1475656" y="3284984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2014</a:t>
                </a:r>
                <a:endParaRPr lang="it-IT" sz="1000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2267744" y="3284984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2015</a:t>
                </a:r>
                <a:endParaRPr lang="it-IT" sz="1000" dirty="0"/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2915816" y="3284984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2016</a:t>
                </a:r>
                <a:endParaRPr lang="it-IT" sz="1000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3635896" y="3284984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2017</a:t>
                </a:r>
                <a:endParaRPr lang="it-IT" sz="1000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4427984" y="3284984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2018</a:t>
                </a:r>
                <a:endParaRPr lang="it-IT" sz="1000" dirty="0"/>
              </a:p>
            </p:txBody>
          </p:sp>
        </p:grpSp>
      </p:grp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3131840" y="3789040"/>
          <a:ext cx="3312368" cy="2765094"/>
        </p:xfrm>
        <a:graphic>
          <a:graphicData uri="http://schemas.openxmlformats.org/drawingml/2006/table">
            <a:tbl>
              <a:tblPr/>
              <a:tblGrid>
                <a:gridCol w="1467368"/>
                <a:gridCol w="1845000"/>
              </a:tblGrid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UPPER-GI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LUNG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LIVER-BIALY TRACT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CARCINOID - NET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ESOPHAGUS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MELANOMA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PANCREAS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PROSTATE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KIDNEY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MISCELLANEUS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1016668" y="32897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NUMERO DI PRIME VISITE /ANNO </a:t>
            </a:r>
            <a:endParaRPr lang="en-US" b="1" dirty="0"/>
          </a:p>
        </p:txBody>
      </p:sp>
      <p:sp>
        <p:nvSpPr>
          <p:cNvPr id="17" name="Freccia in giù 16"/>
          <p:cNvSpPr/>
          <p:nvPr/>
        </p:nvSpPr>
        <p:spPr>
          <a:xfrm>
            <a:off x="4499992" y="33569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04048" y="764704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it-IT" dirty="0" smtClean="0"/>
              <a:t>&gt; 1200 dimissioni / anno </a:t>
            </a:r>
          </a:p>
          <a:p>
            <a:pPr marL="285750" indent="-285750">
              <a:buFont typeface="Wingdings" charset="0"/>
              <a:buChar char="Ø"/>
            </a:pPr>
            <a:r>
              <a:rPr lang="it-IT" dirty="0" smtClean="0"/>
              <a:t>&gt; 50000 prestazioni ambulatoriali /anno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47667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ea typeface="ＭＳ Ｐゴシック" charset="-128"/>
              </a:rPr>
              <a:t>Recruitment in studies: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charset="-128"/>
              </a:rPr>
              <a:t>Medical Oncology Department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273050" y="541616"/>
          <a:ext cx="8763447" cy="4013952"/>
        </p:xfrm>
        <a:graphic>
          <a:graphicData uri="http://schemas.openxmlformats.org/drawingml/2006/table">
            <a:tbl>
              <a:tblPr/>
              <a:tblGrid>
                <a:gridCol w="1753012"/>
                <a:gridCol w="1753011"/>
                <a:gridCol w="1751401"/>
                <a:gridCol w="1753012"/>
                <a:gridCol w="1753011"/>
              </a:tblGrid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Year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2015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1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 with DRUG 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</a:t>
                      </a:r>
                      <a:endParaRPr kumimoji="0" lang="it-I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profit</a:t>
                      </a:r>
                      <a:endParaRPr kumimoji="0" lang="it-I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1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DRUG </a:t>
                      </a:r>
                      <a:endParaRPr kumimoji="0" lang="it-I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OM1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330 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136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629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1095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Screening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failure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341</a:t>
                      </a: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Year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261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 with DRUG 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profit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261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DRUG 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77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OM1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315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58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588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961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Screening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failure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515</a:t>
                      </a: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Year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2017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</a:tr>
              <a:tr h="2146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 with DRUG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</a:t>
                      </a:r>
                      <a:endParaRPr kumimoji="0" lang="it-I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profit</a:t>
                      </a:r>
                      <a:endParaRPr kumimoji="0" lang="it-I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/>
                      </a:r>
                      <a:b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</a:tr>
              <a:tr h="2146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DRUG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A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OM1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273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539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833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Screening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failure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529</a:t>
                      </a: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95536" y="6381328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*</a:t>
            </a:r>
            <a:r>
              <a:rPr lang="it-IT" dirty="0" smtClean="0"/>
              <a:t>  PHASE I :  ( 2015 -&gt; 81), (2016-&gt; 56), (2017-&gt;102), (2018 -&gt; 57)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59832" y="1340768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*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flipV="1">
            <a:off x="3203848" y="393305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*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flipV="1">
            <a:off x="3131840" y="2636912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*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73049" y="4581128"/>
          <a:ext cx="8763447" cy="1318200"/>
        </p:xfrm>
        <a:graphic>
          <a:graphicData uri="http://schemas.openxmlformats.org/drawingml/2006/table">
            <a:tbl>
              <a:tblPr/>
              <a:tblGrid>
                <a:gridCol w="1753012"/>
                <a:gridCol w="1753011"/>
                <a:gridCol w="1751401"/>
                <a:gridCol w="1753012"/>
                <a:gridCol w="1753011"/>
              </a:tblGrid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Year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2018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146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 with DRUG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Profit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profit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/>
                      </a:r>
                      <a:b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146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 DRUG</a:t>
                      </a:r>
                      <a:endParaRPr kumimoji="0" lang="it-IT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OM1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343         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36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785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1164</a:t>
                      </a: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Screening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failure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665</a:t>
                      </a: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0000" marR="90000" marT="48000" marB="48000" anchor="b" horzOverflow="overflow">
                    <a:lnL w="1905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203848" y="537321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*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1577</Words>
  <Application>Microsoft Macintosh PowerPoint</Application>
  <PresentationFormat>Presentazione su schermo (4:3)</PresentationFormat>
  <Paragraphs>610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di PowerPoint</vt:lpstr>
      <vt:lpstr>Presentazione di PowerPoint</vt:lpstr>
      <vt:lpstr>Presentazione di PowerPoint</vt:lpstr>
      <vt:lpstr>Divisione di Oncologia Medica 1</vt:lpstr>
      <vt:lpstr>Presentazione di PowerPoint</vt:lpstr>
      <vt:lpstr>Presentazione di PowerPoint</vt:lpstr>
      <vt:lpstr>Presentazione di PowerPoint</vt:lpstr>
      <vt:lpstr>Presentazione di PowerPoint</vt:lpstr>
      <vt:lpstr>Recruitment in studies: Medical Oncology Department</vt:lpstr>
      <vt:lpstr>Presentazione di PowerPoint</vt:lpstr>
      <vt:lpstr>Presentazione di PowerPoint</vt:lpstr>
      <vt:lpstr>Presentazione di PowerPoint</vt:lpstr>
      <vt:lpstr>Inclusion of patients in clinical trials</vt:lpstr>
      <vt:lpstr>Clinical Trials Center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</dc:creator>
  <cp:lastModifiedBy>debraud</cp:lastModifiedBy>
  <cp:revision>149</cp:revision>
  <dcterms:created xsi:type="dcterms:W3CDTF">2012-01-03T14:53:17Z</dcterms:created>
  <dcterms:modified xsi:type="dcterms:W3CDTF">2019-02-15T08:36:14Z</dcterms:modified>
</cp:coreProperties>
</file>